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37"/>
  </p:notesMasterIdLst>
  <p:sldIdLst>
    <p:sldId id="256" r:id="rId2"/>
    <p:sldId id="257" r:id="rId3"/>
    <p:sldId id="260" r:id="rId4"/>
    <p:sldId id="261" r:id="rId5"/>
    <p:sldId id="262" r:id="rId6"/>
    <p:sldId id="263" r:id="rId7"/>
    <p:sldId id="264" r:id="rId8"/>
    <p:sldId id="265" r:id="rId9"/>
    <p:sldId id="266" r:id="rId10"/>
    <p:sldId id="296" r:id="rId11"/>
    <p:sldId id="269" r:id="rId12"/>
    <p:sldId id="270" r:id="rId13"/>
    <p:sldId id="299" r:id="rId14"/>
    <p:sldId id="298" r:id="rId15"/>
    <p:sldId id="297" r:id="rId16"/>
    <p:sldId id="274" r:id="rId17"/>
    <p:sldId id="276" r:id="rId18"/>
    <p:sldId id="277"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Lst>
  <p:sldSz cx="9144000" cy="5143500" type="screen16x9"/>
  <p:notesSz cx="6858000" cy="9144000"/>
  <p:embeddedFontLst>
    <p:embeddedFont>
      <p:font typeface="MS Gothic" panose="020B0609070205080204" pitchFamily="49" charset="-128"/>
      <p:regular r:id="rId38"/>
    </p:embeddedFont>
    <p:embeddedFont>
      <p:font typeface="Cambria" panose="02040503050406030204" pitchFamily="18" charset="0"/>
      <p:regular r:id="rId39"/>
      <p:bold r:id="rId40"/>
      <p:italic r:id="rId41"/>
      <p:boldItalic r:id="rId42"/>
    </p:embeddedFont>
    <p:embeddedFont>
      <p:font typeface="Lato" panose="020F0502020204030203" pitchFamily="34" charset="77"/>
      <p:regular r:id="rId43"/>
      <p:bold r:id="rId44"/>
      <p:italic r:id="rId45"/>
      <p:boldItalic r:id="rId46"/>
    </p:embeddedFont>
    <p:embeddedFont>
      <p:font typeface="Maven Pro" pitchFamily="2" charset="77"/>
      <p:regular r:id="rId47"/>
      <p:bold r:id="rId48"/>
    </p:embeddedFont>
    <p:embeddedFont>
      <p:font typeface="Montserrat" pitchFamily="2" charset="77"/>
      <p:regular r:id="rId49"/>
      <p:bold r:id="rId50"/>
      <p:italic r:id="rId51"/>
      <p:boldItalic r:id="rId52"/>
    </p:embeddedFont>
    <p:embeddedFont>
      <p:font typeface="Roboto" panose="02000000000000000000"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80964"/>
  </p:normalViewPr>
  <p:slideViewPr>
    <p:cSldViewPr snapToGrid="0">
      <p:cViewPr varScale="1">
        <p:scale>
          <a:sx n="112" d="100"/>
          <a:sy n="112" d="100"/>
        </p:scale>
        <p:origin x="1104"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font" Target="fonts/font1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 Id="rId6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latin typeface="Cambria"/>
                <a:ea typeface="Cambria"/>
                <a:cs typeface="Cambria"/>
                <a:sym typeface="Cambria"/>
              </a:rPr>
              <a:t>Before we start the pitch, we would like to have a disclaimer as the pictures in this presentation are graphic.</a:t>
            </a:r>
            <a:endParaRPr sz="1200">
              <a:latin typeface="Cambria"/>
              <a:ea typeface="Cambria"/>
              <a:cs typeface="Cambria"/>
              <a:sym typeface="Cambria"/>
            </a:endParaRPr>
          </a:p>
          <a:p>
            <a:pPr marL="0" lvl="0" indent="0" algn="l" rtl="0">
              <a:lnSpc>
                <a:spcPct val="115000"/>
              </a:lnSpc>
              <a:spcBef>
                <a:spcPts val="0"/>
              </a:spcBef>
              <a:spcAft>
                <a:spcPts val="0"/>
              </a:spcAft>
              <a:buNone/>
            </a:pPr>
            <a:endParaRPr sz="1200">
              <a:latin typeface="Cambria"/>
              <a:ea typeface="Cambria"/>
              <a:cs typeface="Cambria"/>
              <a:sym typeface="Cambria"/>
            </a:endParaRPr>
          </a:p>
          <a:p>
            <a:pPr marL="0" lvl="0" indent="0" algn="l" rtl="0">
              <a:lnSpc>
                <a:spcPct val="115000"/>
              </a:lnSpc>
              <a:spcBef>
                <a:spcPts val="0"/>
              </a:spcBef>
              <a:spcAft>
                <a:spcPts val="0"/>
              </a:spcAft>
              <a:buNone/>
            </a:pPr>
            <a:r>
              <a:rPr lang="en-GB" sz="1200">
                <a:latin typeface="Cambria"/>
                <a:ea typeface="Cambria"/>
                <a:cs typeface="Cambria"/>
                <a:sym typeface="Cambria"/>
              </a:rPr>
              <a:t> Hello, We are HerAI and we provide personalized health care for women.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8d0a8fced2_1_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8d0a8fced2_1_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8e9d56c21e_1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8e9d56c21e_1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latin typeface="Cambria"/>
                <a:ea typeface="Cambria"/>
                <a:cs typeface="Cambria"/>
                <a:sym typeface="Cambria"/>
              </a:rPr>
              <a:t>We built CNN model where the input is images divided into train, test &amp; validation. Preprocessing : We normalized the pixel values of each image by channel before resizing and horizontally flipping the images. So We first created  our own  mode</a:t>
            </a:r>
            <a:r>
              <a:rPr lang="en-GB" sz="1200" i="1">
                <a:latin typeface="Cambria"/>
                <a:ea typeface="Cambria"/>
                <a:cs typeface="Cambria"/>
                <a:sym typeface="Cambria"/>
              </a:rPr>
              <a:t>l a</a:t>
            </a:r>
            <a:r>
              <a:rPr lang="en-GB" sz="1200">
                <a:latin typeface="Cambria"/>
                <a:ea typeface="Cambria"/>
                <a:cs typeface="Cambria"/>
                <a:sym typeface="Cambria"/>
              </a:rPr>
              <a:t>nd we obtained 51% accuracy. Then we used denset121  to capture more features and obtained an accuracy of 66%. </a:t>
            </a:r>
            <a:endParaRPr sz="1200">
              <a:latin typeface="Cambria"/>
              <a:ea typeface="Cambria"/>
              <a:cs typeface="Cambria"/>
              <a:sym typeface="Cambria"/>
            </a:endParaRPr>
          </a:p>
          <a:p>
            <a:pPr marL="0" lvl="0" indent="0" algn="l" rtl="0">
              <a:lnSpc>
                <a:spcPct val="115000"/>
              </a:lnSpc>
              <a:spcBef>
                <a:spcPts val="0"/>
              </a:spcBef>
              <a:spcAft>
                <a:spcPts val="0"/>
              </a:spcAft>
              <a:buNone/>
            </a:pPr>
            <a:r>
              <a:rPr lang="en-GB" sz="1200">
                <a:latin typeface="Cambria"/>
                <a:ea typeface="Cambria"/>
                <a:cs typeface="Cambria"/>
                <a:sym typeface="Cambria"/>
              </a:rPr>
              <a:t>Then the best model so far  was resnet18 with additional preprocessing functions with  accuracy of  70 % which is fairly comparable to the benchmark </a:t>
            </a:r>
            <a:r>
              <a:rPr lang="en-GB" sz="1200">
                <a:solidFill>
                  <a:srgbClr val="FF0000"/>
                </a:solidFill>
                <a:latin typeface="Cambria"/>
                <a:ea typeface="Cambria"/>
                <a:cs typeface="Cambria"/>
                <a:sym typeface="Cambria"/>
              </a:rPr>
              <a:t>of kaggle. </a:t>
            </a:r>
            <a:endParaRPr sz="1200">
              <a:solidFill>
                <a:srgbClr val="FF0000"/>
              </a:solidFill>
              <a:latin typeface="Cambria"/>
              <a:ea typeface="Cambria"/>
              <a:cs typeface="Cambria"/>
              <a:sym typeface="Cambria"/>
            </a:endParaRPr>
          </a:p>
          <a:p>
            <a:pPr marL="0" lvl="0" indent="0" algn="l" rtl="0">
              <a:lnSpc>
                <a:spcPct val="115000"/>
              </a:lnSpc>
              <a:spcBef>
                <a:spcPts val="0"/>
              </a:spcBef>
              <a:spcAft>
                <a:spcPts val="0"/>
              </a:spcAft>
              <a:buNone/>
            </a:pPr>
            <a:endParaRPr sz="1200">
              <a:latin typeface="Cambria"/>
              <a:ea typeface="Cambria"/>
              <a:cs typeface="Cambria"/>
              <a:sym typeface="Cambria"/>
            </a:endParaRPr>
          </a:p>
          <a:p>
            <a:pPr marL="0" lvl="0" indent="0" algn="l" rtl="0">
              <a:lnSpc>
                <a:spcPct val="115000"/>
              </a:lnSpc>
              <a:spcBef>
                <a:spcPts val="0"/>
              </a:spcBef>
              <a:spcAft>
                <a:spcPts val="0"/>
              </a:spcAft>
              <a:buNone/>
            </a:pPr>
            <a:endParaRPr sz="1200">
              <a:latin typeface="Cambria"/>
              <a:ea typeface="Cambria"/>
              <a:cs typeface="Cambria"/>
              <a:sym typeface="Cambria"/>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8e9d56c21e_1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8e9d56c21e_1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50">
                <a:solidFill>
                  <a:srgbClr val="222222"/>
                </a:solidFill>
                <a:highlight>
                  <a:srgbClr val="FFFFFF"/>
                </a:highlight>
                <a:latin typeface="Roboto"/>
                <a:ea typeface="Roboto"/>
                <a:cs typeface="Roboto"/>
                <a:sym typeface="Roboto"/>
              </a:rPr>
              <a:t>Then we wanted to make more accurate so we used color as an identifier for  image segmentation. Here we plotted histogram you can see here the histogram of 8 images of each type. There was not standard trend in however there was some areas where it is greater than the other so we used contrast split segmentation mask where we </a:t>
            </a:r>
            <a:r>
              <a:rPr lang="en-GB"/>
              <a:t>binarizing the intensity based on threshold to distinguish between bright and dark components of the image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8d0a8fced2_5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8d0a8fced2_5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Then when we combined those too mask together . The result is a fairly good representation of the cervix which can be fed to the model to potentially yield better accuracy. To the best of our knowledge, no one on kaggle has used this approach for segmentation. So we are excited to apply it on the whole dataset and study the difference  </a:t>
            </a:r>
            <a:endParaRPr/>
          </a:p>
        </p:txBody>
      </p:sp>
    </p:spTree>
    <p:extLst>
      <p:ext uri="{BB962C8B-B14F-4D97-AF65-F5344CB8AC3E}">
        <p14:creationId xmlns:p14="http://schemas.microsoft.com/office/powerpoint/2010/main" val="22445861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8d0a8fced2_5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8d0a8fced2_5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Then when we combined those too mask together . The result is a fairly good representation of the cervix which can be fed to the model to potentially yield better accuracy. To the best of our knowledge, no one on kaggle has used this approach for segmentation. So we are excited to apply it on the whole dataset and study the difference  </a:t>
            </a:r>
            <a:endParaRPr/>
          </a:p>
        </p:txBody>
      </p:sp>
    </p:spTree>
    <p:extLst>
      <p:ext uri="{BB962C8B-B14F-4D97-AF65-F5344CB8AC3E}">
        <p14:creationId xmlns:p14="http://schemas.microsoft.com/office/powerpoint/2010/main" val="14510892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8d0a8fced2_5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8d0a8fced2_5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Then when we combined those too mask together . The result is a fairly good representation of the cervix which can be fed to the model to potentially yield better accuracy. To the best of our knowledge, no one on kaggle has used this approach for segmentation. So we are excited to apply it on the whole dataset and study the difference  </a:t>
            </a:r>
            <a:endParaRPr/>
          </a:p>
        </p:txBody>
      </p:sp>
    </p:spTree>
    <p:extLst>
      <p:ext uri="{BB962C8B-B14F-4D97-AF65-F5344CB8AC3E}">
        <p14:creationId xmlns:p14="http://schemas.microsoft.com/office/powerpoint/2010/main" val="34224252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8d0a8fced2_5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8d0a8fced2_5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Then when we combined those too mask together . The result is a fairly good representation of the cervix which can be fed to the model to potentially yield better accuracy. To the best of our knowledge, no one on kaggle has used this approach for segmentation. So we are excited to apply it on the whole dataset and study the difference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e9d56c21e_1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e9d56c21e_1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8e9d56c21e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8e9d56c21e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8e9d56c21e_1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8e9d56c21e_1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8d0a8fced2_5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8d0a8fced2_5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latin typeface="Cambria"/>
                <a:ea typeface="Cambria"/>
                <a:cs typeface="Cambria"/>
                <a:sym typeface="Cambria"/>
              </a:rPr>
              <a:t>This is Lily. she is </a:t>
            </a:r>
            <a:r>
              <a:rPr lang="en-GB"/>
              <a:t>a 27-year old woman who was diagnosed with CC after suffering from horrible pain for almost a year. After few weeks of treatment, she wasn’t getting better. Her doctor discovered that she was on a wrong treatment plan because the position of her cervix had been misclassified. </a:t>
            </a:r>
            <a:endParaRPr/>
          </a:p>
          <a:p>
            <a:pPr marL="0" lvl="0" indent="0" algn="l" rtl="0">
              <a:lnSpc>
                <a:spcPct val="115000"/>
              </a:lnSpc>
              <a:spcBef>
                <a:spcPts val="0"/>
              </a:spcBef>
              <a:spcAft>
                <a:spcPts val="0"/>
              </a:spcAft>
              <a:buNone/>
            </a:pPr>
            <a:r>
              <a:rPr lang="en-GB"/>
              <a:t> </a:t>
            </a:r>
            <a:endParaRPr/>
          </a:p>
          <a:p>
            <a:pPr marL="0" lvl="0" indent="0" algn="l" rtl="0">
              <a:lnSpc>
                <a:spcPct val="115000"/>
              </a:lnSpc>
              <a:spcBef>
                <a:spcPts val="0"/>
              </a:spcBef>
              <a:spcAft>
                <a:spcPts val="0"/>
              </a:spcAft>
              <a:buNone/>
            </a:pPr>
            <a:r>
              <a:rPr lang="en-GB"/>
              <a:t>Thankfully, the doctors were able to change her treatment on time and she is now a cancer survivor. </a:t>
            </a:r>
            <a:endParaRPr/>
          </a:p>
          <a:p>
            <a:pPr marL="0" lvl="0" indent="0" algn="l" rtl="0">
              <a:lnSpc>
                <a:spcPct val="115000"/>
              </a:lnSpc>
              <a:spcBef>
                <a:spcPts val="0"/>
              </a:spcBef>
              <a:spcAft>
                <a:spcPts val="0"/>
              </a:spcAft>
              <a:buNone/>
            </a:pPr>
            <a:r>
              <a:rPr lang="en-GB"/>
              <a:t>But like Lily, there are thousands of women whose mistreatment goes undiscovered.</a:t>
            </a: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r>
              <a:rPr lang="en-GB"/>
              <a:t>Let’s think how lily’s life would have been different if she was able to know that she was high risk and how it would have been different if there was a tool to better assess the position of her cervix. </a:t>
            </a:r>
            <a:endParaRPr sz="1200">
              <a:latin typeface="Cambria"/>
              <a:ea typeface="Cambria"/>
              <a:cs typeface="Cambria"/>
              <a:sym typeface="Cambria"/>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GB"/>
              <a:t>(but dont get the chance of getting diagnosed at the right time with the right treatment)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8e9d56c21e_1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8e9d56c21e_1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8e9d56c21e_1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8e9d56c21e_1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8e9d56c21e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8e9d56c21e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8e9d56c21e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8e9d56c21e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8cdf7f6439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8cdf7f643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8d0a8fced2_1_3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8d0a8fced2_1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8d0a8fced2_1_2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8d0a8fced2_1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8d0a8fced2_1_2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8d0a8fced2_1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8d0a8fced2_1_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8d0a8fced2_1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8d0a8fced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8d0a8fced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8cfb7f4cb4_1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8cfb7f4cb4_1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latin typeface="Cambria"/>
                <a:ea typeface="Cambria"/>
                <a:cs typeface="Cambria"/>
                <a:sym typeface="Cambria"/>
              </a:rPr>
              <a:t>And yet in 2018, 311 000 women died from this disease.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lnSpc>
                <a:spcPct val="115000"/>
              </a:lnSpc>
              <a:spcBef>
                <a:spcPts val="0"/>
              </a:spcBef>
              <a:spcAft>
                <a:spcPts val="0"/>
              </a:spcAft>
              <a:buNone/>
            </a:pPr>
            <a:r>
              <a:rPr lang="en-GB" sz="1200">
                <a:latin typeface="Cambria"/>
                <a:ea typeface="Cambria"/>
                <a:cs typeface="Cambria"/>
                <a:sym typeface="Cambria"/>
              </a:rPr>
              <a:t>This is due to three main reasons:</a:t>
            </a:r>
            <a:endParaRPr sz="1200">
              <a:latin typeface="Cambria"/>
              <a:ea typeface="Cambria"/>
              <a:cs typeface="Cambria"/>
              <a:sym typeface="Cambria"/>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8d0a8fced2_1_3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8d0a8fced2_1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8d0a8fced2_1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8d0a8fced2_1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8d0a8fced2_1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8d0a8fced2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latin typeface="Cambria"/>
                <a:ea typeface="Cambria"/>
                <a:cs typeface="Cambria"/>
                <a:sym typeface="Cambria"/>
              </a:rPr>
              <a:t>No one should die from a disease that is preventable. Our interdisciplinary team hopes to build a tool that will improve the long-term prognosis of cervical cancer by accelerating its diagnosis</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8cfb7f4cb4_1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8cfb7f4cb4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Cambria"/>
                <a:ea typeface="Cambria"/>
                <a:cs typeface="Cambria"/>
                <a:sym typeface="Cambria"/>
              </a:rPr>
              <a:t>We would like to thank all the AI4Good Lab affilites who gave us this great experience</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8cdf7f6439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8cdf7f6439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8d0a8fced2_1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8d0a8fced2_1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200">
              <a:latin typeface="Cambria"/>
              <a:ea typeface="Cambria"/>
              <a:cs typeface="Cambria"/>
              <a:sym typeface="Cambria"/>
            </a:endParaRPr>
          </a:p>
          <a:p>
            <a:pPr marL="457200" lvl="0" indent="-304800" algn="l" rtl="0">
              <a:lnSpc>
                <a:spcPct val="115000"/>
              </a:lnSpc>
              <a:spcBef>
                <a:spcPts val="0"/>
              </a:spcBef>
              <a:spcAft>
                <a:spcPts val="0"/>
              </a:spcAft>
              <a:buSzPts val="1200"/>
              <a:buFont typeface="Cambria"/>
              <a:buAutoNum type="arabicPeriod"/>
            </a:pPr>
            <a:r>
              <a:rPr lang="en-GB" sz="1200">
                <a:latin typeface="Cambria"/>
                <a:ea typeface="Cambria"/>
                <a:cs typeface="Cambria"/>
                <a:sym typeface="Cambria"/>
              </a:rPr>
              <a:t>Lack of sexual health education </a:t>
            </a:r>
            <a:endParaRPr sz="1200">
              <a:latin typeface="Cambria"/>
              <a:ea typeface="Cambria"/>
              <a:cs typeface="Cambria"/>
              <a:sym typeface="Cambria"/>
            </a:endParaRPr>
          </a:p>
          <a:p>
            <a:pPr marL="0" lvl="0" indent="0" algn="l" rtl="0">
              <a:lnSpc>
                <a:spcPct val="115000"/>
              </a:lnSpc>
              <a:spcBef>
                <a:spcPts val="0"/>
              </a:spcBef>
              <a:spcAft>
                <a:spcPts val="0"/>
              </a:spcAft>
              <a:buNone/>
            </a:pPr>
            <a:r>
              <a:rPr lang="en-GB" sz="1200">
                <a:latin typeface="Cambria"/>
                <a:ea typeface="Cambria"/>
                <a:cs typeface="Cambria"/>
                <a:sym typeface="Cambria"/>
              </a:rPr>
              <a:t>In many societies around the world, it is still a taboo to talk about Sexually Transmitted Infections  which are the major cause of cervical cancer. </a:t>
            </a:r>
            <a:endParaRPr sz="1200">
              <a:latin typeface="Cambria"/>
              <a:ea typeface="Cambria"/>
              <a:cs typeface="Cambria"/>
              <a:sym typeface="Cambria"/>
            </a:endParaRPr>
          </a:p>
          <a:p>
            <a:pPr marL="0" lvl="0" indent="0" algn="l" rtl="0">
              <a:lnSpc>
                <a:spcPct val="115000"/>
              </a:lnSpc>
              <a:spcBef>
                <a:spcPts val="0"/>
              </a:spcBef>
              <a:spcAft>
                <a:spcPts val="0"/>
              </a:spcAft>
              <a:buNone/>
            </a:pPr>
            <a:endParaRPr sz="1200">
              <a:latin typeface="Cambria"/>
              <a:ea typeface="Cambria"/>
              <a:cs typeface="Cambria"/>
              <a:sym typeface="Cambria"/>
            </a:endParaRPr>
          </a:p>
          <a:p>
            <a:pPr marL="0" lvl="0" indent="0" algn="l" rtl="0">
              <a:lnSpc>
                <a:spcPct val="115000"/>
              </a:lnSpc>
              <a:spcBef>
                <a:spcPts val="0"/>
              </a:spcBef>
              <a:spcAft>
                <a:spcPts val="0"/>
              </a:spcAft>
              <a:buNone/>
            </a:pPr>
            <a:endParaRPr sz="1200">
              <a:latin typeface="Cambria"/>
              <a:ea typeface="Cambria"/>
              <a:cs typeface="Cambria"/>
              <a:sym typeface="Cambria"/>
            </a:endParaRPr>
          </a:p>
          <a:p>
            <a:pPr marL="0" lvl="0" indent="0" algn="l" rtl="0">
              <a:lnSpc>
                <a:spcPct val="115000"/>
              </a:lnSpc>
              <a:spcBef>
                <a:spcPts val="0"/>
              </a:spcBef>
              <a:spcAft>
                <a:spcPts val="0"/>
              </a:spcAft>
              <a:buNone/>
            </a:pPr>
            <a:r>
              <a:rPr lang="en-GB" sz="1200">
                <a:latin typeface="Cambria"/>
                <a:ea typeface="Cambria"/>
                <a:cs typeface="Cambria"/>
                <a:sym typeface="Cambria"/>
              </a:rPr>
              <a:t> As a result, women are often not aware of protection methods or of the risk of developing cancer.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8d0a8fced2_1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8d0a8fced2_1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latin typeface="Cambria"/>
                <a:ea typeface="Cambria"/>
                <a:cs typeface="Cambria"/>
                <a:sym typeface="Cambria"/>
              </a:rPr>
              <a:t>2. No access to screening </a:t>
            </a:r>
            <a:endParaRPr sz="1200">
              <a:latin typeface="Cambria"/>
              <a:ea typeface="Cambria"/>
              <a:cs typeface="Cambria"/>
              <a:sym typeface="Cambria"/>
            </a:endParaRPr>
          </a:p>
          <a:p>
            <a:pPr marL="457200" lvl="0" indent="0" algn="l" rtl="0">
              <a:lnSpc>
                <a:spcPct val="115000"/>
              </a:lnSpc>
              <a:spcBef>
                <a:spcPts val="0"/>
              </a:spcBef>
              <a:spcAft>
                <a:spcPts val="0"/>
              </a:spcAft>
              <a:buNone/>
            </a:pPr>
            <a:endParaRPr sz="1200">
              <a:latin typeface="Cambria"/>
              <a:ea typeface="Cambria"/>
              <a:cs typeface="Cambria"/>
              <a:sym typeface="Cambria"/>
            </a:endParaRPr>
          </a:p>
          <a:p>
            <a:pPr marL="0" lvl="0" indent="0" algn="l" rtl="0">
              <a:lnSpc>
                <a:spcPct val="115000"/>
              </a:lnSpc>
              <a:spcBef>
                <a:spcPts val="0"/>
              </a:spcBef>
              <a:spcAft>
                <a:spcPts val="0"/>
              </a:spcAft>
              <a:buNone/>
            </a:pPr>
            <a:r>
              <a:rPr lang="en-GB" sz="1200">
                <a:latin typeface="Cambria"/>
                <a:ea typeface="Cambria"/>
                <a:cs typeface="Cambria"/>
                <a:sym typeface="Cambria"/>
              </a:rPr>
              <a:t>Many women do not have access to screening centres and even when they do, Doctors are not always able to accurately diagnose </a:t>
            </a:r>
            <a:r>
              <a:rPr lang="en-GB" sz="1200" b="1">
                <a:latin typeface="Cambria"/>
                <a:ea typeface="Cambria"/>
                <a:cs typeface="Cambria"/>
                <a:sym typeface="Cambria"/>
              </a:rPr>
              <a:t>precancerous</a:t>
            </a:r>
            <a:r>
              <a:rPr lang="en-GB" sz="1200">
                <a:latin typeface="Cambria"/>
                <a:ea typeface="Cambria"/>
                <a:cs typeface="Cambria"/>
                <a:sym typeface="Cambria"/>
              </a:rPr>
              <a:t> cells in the cervix.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8cdf7f6439_1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8cdf7f6439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latin typeface="Cambria"/>
                <a:ea typeface="Cambria"/>
                <a:cs typeface="Cambria"/>
                <a:sym typeface="Cambria"/>
              </a:rPr>
              <a:t>3. Poorly customized treatment</a:t>
            </a:r>
            <a:endParaRPr sz="1200">
              <a:highlight>
                <a:srgbClr val="FFFFFF"/>
              </a:highlight>
              <a:latin typeface="Cambria"/>
              <a:ea typeface="Cambria"/>
              <a:cs typeface="Cambria"/>
              <a:sym typeface="Cambria"/>
            </a:endParaRPr>
          </a:p>
          <a:p>
            <a:pPr marL="0" lvl="0" indent="0" algn="l" rtl="0">
              <a:lnSpc>
                <a:spcPct val="115000"/>
              </a:lnSpc>
              <a:spcBef>
                <a:spcPts val="0"/>
              </a:spcBef>
              <a:spcAft>
                <a:spcPts val="0"/>
              </a:spcAft>
              <a:buNone/>
            </a:pPr>
            <a:r>
              <a:rPr lang="en-GB" sz="1200">
                <a:latin typeface="Cambria"/>
                <a:ea typeface="Cambria"/>
                <a:cs typeface="Cambria"/>
                <a:sym typeface="Cambria"/>
              </a:rPr>
              <a:t>Even when the precancerous cells are screened accurately, treatments are seldom properly adapted to the individual patient’s </a:t>
            </a:r>
            <a:r>
              <a:rPr lang="en-GB" sz="1200" b="1">
                <a:latin typeface="Cambria"/>
                <a:ea typeface="Cambria"/>
                <a:cs typeface="Cambria"/>
                <a:sym typeface="Cambria"/>
              </a:rPr>
              <a:t>cervix position</a:t>
            </a:r>
            <a:r>
              <a:rPr lang="en-GB" sz="1200">
                <a:latin typeface="Cambria"/>
                <a:ea typeface="Cambria"/>
                <a:cs typeface="Cambria"/>
                <a:sym typeface="Cambria"/>
              </a:rPr>
              <a:t>. This can be extremely dangerous because “</a:t>
            </a:r>
            <a:r>
              <a:rPr lang="en-GB" sz="1050">
                <a:highlight>
                  <a:srgbClr val="FFFFFF"/>
                </a:highlight>
                <a:latin typeface="Cambria"/>
                <a:ea typeface="Cambria"/>
                <a:cs typeface="Cambria"/>
                <a:sym typeface="Cambria"/>
              </a:rPr>
              <a:t>A treatment which works effectively for one woman may obscure future cancerous growth in another woman.” </a:t>
            </a:r>
            <a:endParaRPr sz="1200">
              <a:latin typeface="Cambria"/>
              <a:ea typeface="Cambria"/>
              <a:cs typeface="Cambria"/>
              <a:sym typeface="Cambria"/>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8e9d56c1a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8e9d56c1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highlight>
                  <a:srgbClr val="FFFFFF"/>
                </a:highlight>
                <a:latin typeface="Cambria"/>
                <a:ea typeface="Cambria"/>
                <a:cs typeface="Cambria"/>
                <a:sym typeface="Cambria"/>
              </a:rPr>
              <a:t>But What do we mean by the position of the cervix? What is the cervix anyway?</a:t>
            </a:r>
            <a:endParaRPr sz="1200">
              <a:highlight>
                <a:srgbClr val="FFFFFF"/>
              </a:highlight>
              <a:latin typeface="Cambria"/>
              <a:ea typeface="Cambria"/>
              <a:cs typeface="Cambria"/>
              <a:sym typeface="Cambria"/>
            </a:endParaRPr>
          </a:p>
          <a:p>
            <a:pPr marL="0" lvl="0" indent="0" algn="l" rtl="0">
              <a:lnSpc>
                <a:spcPct val="115000"/>
              </a:lnSpc>
              <a:spcBef>
                <a:spcPts val="0"/>
              </a:spcBef>
              <a:spcAft>
                <a:spcPts val="0"/>
              </a:spcAft>
              <a:buNone/>
            </a:pPr>
            <a:r>
              <a:rPr lang="en-GB" sz="1200">
                <a:highlight>
                  <a:srgbClr val="FFFFFF"/>
                </a:highlight>
                <a:latin typeface="Cambria"/>
                <a:ea typeface="Cambria"/>
                <a:cs typeface="Cambria"/>
                <a:sym typeface="Cambria"/>
              </a:rPr>
              <a:t>The cervix is located at the entrance of the uterus. </a:t>
            </a:r>
            <a:endParaRPr sz="1200">
              <a:highlight>
                <a:srgbClr val="FFFFFF"/>
              </a:highlight>
              <a:latin typeface="Cambria"/>
              <a:ea typeface="Cambria"/>
              <a:cs typeface="Cambria"/>
              <a:sym typeface="Cambri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8e9d56c1ad_1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8e9d56c1ad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highlight>
                  <a:srgbClr val="FFFFFF"/>
                </a:highlight>
                <a:latin typeface="Cambria"/>
                <a:ea typeface="Cambria"/>
                <a:cs typeface="Cambria"/>
                <a:sym typeface="Cambria"/>
              </a:rPr>
              <a:t>It has a part called  transformation zone, which is, the most common place for abnormal cells to develop.</a:t>
            </a:r>
            <a:endParaRPr sz="1200">
              <a:highlight>
                <a:srgbClr val="FFFFFF"/>
              </a:highlight>
              <a:latin typeface="Cambria"/>
              <a:ea typeface="Cambria"/>
              <a:cs typeface="Cambria"/>
              <a:sym typeface="Cambria"/>
            </a:endParaRPr>
          </a:p>
          <a:p>
            <a:pPr marL="0" lvl="0" indent="0" algn="l" rtl="0">
              <a:lnSpc>
                <a:spcPct val="115000"/>
              </a:lnSpc>
              <a:spcBef>
                <a:spcPts val="0"/>
              </a:spcBef>
              <a:spcAft>
                <a:spcPts val="0"/>
              </a:spcAft>
              <a:buNone/>
            </a:pPr>
            <a:endParaRPr sz="1200">
              <a:highlight>
                <a:srgbClr val="FFFFFF"/>
              </a:highlight>
              <a:latin typeface="Cambria"/>
              <a:ea typeface="Cambria"/>
              <a:cs typeface="Cambria"/>
              <a:sym typeface="Cambria"/>
            </a:endParaRPr>
          </a:p>
          <a:p>
            <a:pPr marL="0" lvl="0" indent="0" algn="l" rtl="0">
              <a:lnSpc>
                <a:spcPct val="115000"/>
              </a:lnSpc>
              <a:spcBef>
                <a:spcPts val="0"/>
              </a:spcBef>
              <a:spcAft>
                <a:spcPts val="0"/>
              </a:spcAft>
              <a:buNone/>
            </a:pPr>
            <a:r>
              <a:rPr lang="en-GB" sz="1200">
                <a:highlight>
                  <a:srgbClr val="FFFFFF"/>
                </a:highlight>
                <a:latin typeface="Cambria"/>
                <a:ea typeface="Cambria"/>
                <a:cs typeface="Cambria"/>
                <a:sym typeface="Cambria"/>
              </a:rPr>
              <a:t>Based on the visibility of this transformation zone in each patient, </a:t>
            </a:r>
            <a:endParaRPr sz="1200">
              <a:highlight>
                <a:srgbClr val="FFFFFF"/>
              </a:highlight>
              <a:latin typeface="Cambria"/>
              <a:ea typeface="Cambria"/>
              <a:cs typeface="Cambria"/>
              <a:sym typeface="Cambria"/>
            </a:endParaRPr>
          </a:p>
          <a:p>
            <a:pPr marL="0" lvl="0" indent="0" algn="l" rtl="0">
              <a:lnSpc>
                <a:spcPct val="115000"/>
              </a:lnSpc>
              <a:spcBef>
                <a:spcPts val="0"/>
              </a:spcBef>
              <a:spcAft>
                <a:spcPts val="0"/>
              </a:spcAft>
              <a:buNone/>
            </a:pPr>
            <a:endParaRPr sz="1200">
              <a:highlight>
                <a:srgbClr val="FFFFFF"/>
              </a:highlight>
              <a:latin typeface="Cambria"/>
              <a:ea typeface="Cambria"/>
              <a:cs typeface="Cambria"/>
              <a:sym typeface="Cambria"/>
            </a:endParaRPr>
          </a:p>
          <a:p>
            <a:pPr marL="0" lvl="0" indent="0" algn="l" rtl="0">
              <a:lnSpc>
                <a:spcPct val="115000"/>
              </a:lnSpc>
              <a:spcBef>
                <a:spcPts val="0"/>
              </a:spcBef>
              <a:spcAft>
                <a:spcPts val="0"/>
              </a:spcAft>
              <a:buNone/>
            </a:pPr>
            <a:endParaRPr sz="1200">
              <a:highlight>
                <a:srgbClr val="FFFFFF"/>
              </a:highlight>
              <a:latin typeface="Cambria"/>
              <a:ea typeface="Cambria"/>
              <a:cs typeface="Cambria"/>
              <a:sym typeface="Cambria"/>
            </a:endParaRPr>
          </a:p>
          <a:p>
            <a:pPr marL="0" lvl="0" indent="0" algn="l" rtl="0">
              <a:lnSpc>
                <a:spcPct val="115000"/>
              </a:lnSpc>
              <a:spcBef>
                <a:spcPts val="0"/>
              </a:spcBef>
              <a:spcAft>
                <a:spcPts val="0"/>
              </a:spcAft>
              <a:buNone/>
            </a:pPr>
            <a:r>
              <a:rPr lang="en-GB" sz="1200">
                <a:highlight>
                  <a:srgbClr val="FFFFFF"/>
                </a:highlight>
                <a:latin typeface="Cambria"/>
                <a:ea typeface="Cambria"/>
                <a:cs typeface="Cambria"/>
                <a:sym typeface="Cambria"/>
              </a:rPr>
              <a:t>Disclaimer: the pictures in the following slide contains blood,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8e9d56c1ad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8e9d56c1ad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highlight>
                  <a:srgbClr val="FFFFFF"/>
                </a:highlight>
                <a:latin typeface="Cambria"/>
                <a:ea typeface="Cambria"/>
                <a:cs typeface="Cambria"/>
                <a:sym typeface="Cambria"/>
              </a:rPr>
              <a:t>The position of the cervix is classified into three different types</a:t>
            </a:r>
            <a:endParaRPr sz="1200">
              <a:highlight>
                <a:srgbClr val="FFFFFF"/>
              </a:highlight>
              <a:latin typeface="Cambria"/>
              <a:ea typeface="Cambria"/>
              <a:cs typeface="Cambria"/>
              <a:sym typeface="Cambria"/>
            </a:endParaRPr>
          </a:p>
          <a:p>
            <a:pPr marL="0" lvl="0" indent="0" algn="l" rtl="0">
              <a:lnSpc>
                <a:spcPct val="115000"/>
              </a:lnSpc>
              <a:spcBef>
                <a:spcPts val="0"/>
              </a:spcBef>
              <a:spcAft>
                <a:spcPts val="0"/>
              </a:spcAft>
              <a:buNone/>
            </a:pPr>
            <a:endParaRPr sz="1200">
              <a:highlight>
                <a:srgbClr val="FFFFFF"/>
              </a:highlight>
              <a:latin typeface="Cambria"/>
              <a:ea typeface="Cambria"/>
              <a:cs typeface="Cambria"/>
              <a:sym typeface="Cambria"/>
            </a:endParaRPr>
          </a:p>
          <a:p>
            <a:pPr marL="0" lvl="0" indent="0" algn="l" rtl="0">
              <a:lnSpc>
                <a:spcPct val="115000"/>
              </a:lnSpc>
              <a:spcBef>
                <a:spcPts val="0"/>
              </a:spcBef>
              <a:spcAft>
                <a:spcPts val="0"/>
              </a:spcAft>
              <a:buNone/>
            </a:pPr>
            <a:r>
              <a:rPr lang="en-GB" sz="1200">
                <a:highlight>
                  <a:srgbClr val="FFFFFF"/>
                </a:highlight>
                <a:latin typeface="Cambria"/>
                <a:ea typeface="Cambria"/>
                <a:cs typeface="Cambria"/>
                <a:sym typeface="Cambria"/>
              </a:rPr>
              <a:t>In type 1, the transformation zone is fully visible. With type 2, it is semi visible and with type 3, it is not visible at all. </a:t>
            </a:r>
            <a:endParaRPr sz="1200">
              <a:highlight>
                <a:srgbClr val="FFFFFF"/>
              </a:highlight>
              <a:latin typeface="Cambria"/>
              <a:ea typeface="Cambria"/>
              <a:cs typeface="Cambria"/>
              <a:sym typeface="Cambria"/>
            </a:endParaRPr>
          </a:p>
          <a:p>
            <a:pPr marL="0" lvl="0" indent="0" algn="l" rtl="0">
              <a:lnSpc>
                <a:spcPct val="115000"/>
              </a:lnSpc>
              <a:spcBef>
                <a:spcPts val="0"/>
              </a:spcBef>
              <a:spcAft>
                <a:spcPts val="0"/>
              </a:spcAft>
              <a:buNone/>
            </a:pPr>
            <a:endParaRPr sz="1200">
              <a:highlight>
                <a:srgbClr val="FFFFFF"/>
              </a:highlight>
              <a:latin typeface="Cambria"/>
              <a:ea typeface="Cambria"/>
              <a:cs typeface="Cambria"/>
              <a:sym typeface="Cambria"/>
            </a:endParaRPr>
          </a:p>
          <a:p>
            <a:pPr marL="0" lvl="0" indent="0" algn="l" rtl="0">
              <a:lnSpc>
                <a:spcPct val="115000"/>
              </a:lnSpc>
              <a:spcBef>
                <a:spcPts val="0"/>
              </a:spcBef>
              <a:spcAft>
                <a:spcPts val="0"/>
              </a:spcAft>
              <a:buNone/>
            </a:pPr>
            <a:r>
              <a:rPr lang="en-GB" sz="1200">
                <a:highlight>
                  <a:srgbClr val="FFFFFF"/>
                </a:highlight>
                <a:latin typeface="Cambria"/>
                <a:ea typeface="Cambria"/>
                <a:cs typeface="Cambria"/>
                <a:sym typeface="Cambria"/>
              </a:rPr>
              <a:t>It is very difficult for doctors as well, to distinguish between the types as the position is not always this clear.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130"/>
        <p:cNvGrpSpPr/>
        <p:nvPr/>
      </p:nvGrpSpPr>
      <p:grpSpPr>
        <a:xfrm>
          <a:off x="0" y="0"/>
          <a:ext cx="0" cy="0"/>
          <a:chOff x="0" y="0"/>
          <a:chExt cx="0" cy="0"/>
        </a:xfrm>
      </p:grpSpPr>
      <p:pic>
        <p:nvPicPr>
          <p:cNvPr id="131" name="Google Shape;131;p13"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132" name="Google Shape;132;p1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3" name="Google Shape;133;p13"/>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134" name="Google Shape;13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3"/>
          <p:cNvGrpSpPr/>
          <p:nvPr/>
        </p:nvGrpSpPr>
        <p:grpSpPr>
          <a:xfrm>
            <a:off x="0" y="381001"/>
            <a:ext cx="1037850" cy="1016287"/>
            <a:chOff x="0" y="381001"/>
            <a:chExt cx="1037850" cy="1016287"/>
          </a:xfrm>
        </p:grpSpPr>
        <p:sp>
          <p:nvSpPr>
            <p:cNvPr id="140" name="Google Shape;140;p1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142"/>
        <p:cNvGrpSpPr/>
        <p:nvPr/>
      </p:nvGrpSpPr>
      <p:grpSpPr>
        <a:xfrm>
          <a:off x="0" y="0"/>
          <a:ext cx="0" cy="0"/>
          <a:chOff x="0" y="0"/>
          <a:chExt cx="0" cy="0"/>
        </a:xfrm>
      </p:grpSpPr>
      <p:sp>
        <p:nvSpPr>
          <p:cNvPr id="143" name="Google Shape;143;p14"/>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44" name="Google Shape;144;p14"/>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4"/>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146" name="Google Shape;146;p1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14"/>
          <p:cNvGrpSpPr/>
          <p:nvPr/>
        </p:nvGrpSpPr>
        <p:grpSpPr>
          <a:xfrm>
            <a:off x="0" y="381001"/>
            <a:ext cx="1037850" cy="1016287"/>
            <a:chOff x="0" y="381001"/>
            <a:chExt cx="1037850" cy="1016287"/>
          </a:xfrm>
        </p:grpSpPr>
        <p:sp>
          <p:nvSpPr>
            <p:cNvPr id="151" name="Google Shape;151;p1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14"/>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54" name="Google Shape;15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155"/>
        <p:cNvGrpSpPr/>
        <p:nvPr/>
      </p:nvGrpSpPr>
      <p:grpSpPr>
        <a:xfrm>
          <a:off x="0" y="0"/>
          <a:ext cx="0" cy="0"/>
          <a:chOff x="0" y="0"/>
          <a:chExt cx="0" cy="0"/>
        </a:xfrm>
      </p:grpSpPr>
      <p:sp>
        <p:nvSpPr>
          <p:cNvPr id="156" name="Google Shape;156;p15"/>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57" name="Google Shape;157;p15"/>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 name="Google Shape;162;p15"/>
          <p:cNvGrpSpPr/>
          <p:nvPr/>
        </p:nvGrpSpPr>
        <p:grpSpPr>
          <a:xfrm>
            <a:off x="0" y="381001"/>
            <a:ext cx="1037850" cy="1016287"/>
            <a:chOff x="0" y="381001"/>
            <a:chExt cx="1037850" cy="1016287"/>
          </a:xfrm>
        </p:grpSpPr>
        <p:sp>
          <p:nvSpPr>
            <p:cNvPr id="163" name="Google Shape;163;p1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15"/>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66" name="Google Shape;16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67" name="Google Shape;167;p15"/>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6"/>
          <p:cNvSpPr txBox="1">
            <a:spLocks noGrp="1"/>
          </p:cNvSpPr>
          <p:nvPr>
            <p:ph type="ctrTitle"/>
          </p:nvPr>
        </p:nvSpPr>
        <p:spPr>
          <a:xfrm>
            <a:off x="3526625" y="2204400"/>
            <a:ext cx="5017500" cy="73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6000"/>
              <a:t>Her AI </a:t>
            </a:r>
            <a:endParaRPr sz="6000"/>
          </a:p>
        </p:txBody>
      </p:sp>
      <p:pic>
        <p:nvPicPr>
          <p:cNvPr id="173" name="Google Shape;173;p16"/>
          <p:cNvPicPr preferRelativeResize="0"/>
          <p:nvPr/>
        </p:nvPicPr>
        <p:blipFill>
          <a:blip r:embed="rId3">
            <a:alphaModFix/>
          </a:blip>
          <a:stretch>
            <a:fillRect/>
          </a:stretch>
        </p:blipFill>
        <p:spPr>
          <a:xfrm>
            <a:off x="6358797" y="2459072"/>
            <a:ext cx="1379313" cy="585869"/>
          </a:xfrm>
          <a:prstGeom prst="rect">
            <a:avLst/>
          </a:prstGeom>
          <a:noFill/>
          <a:ln>
            <a:noFill/>
          </a:ln>
        </p:spPr>
      </p:pic>
      <p:sp>
        <p:nvSpPr>
          <p:cNvPr id="174" name="Google Shape;174;p16"/>
          <p:cNvSpPr txBox="1"/>
          <p:nvPr/>
        </p:nvSpPr>
        <p:spPr>
          <a:xfrm>
            <a:off x="279110" y="3999250"/>
            <a:ext cx="2539500" cy="69848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50" dirty="0">
                <a:solidFill>
                  <a:schemeClr val="lt1"/>
                </a:solidFill>
                <a:latin typeface="Roboto"/>
                <a:ea typeface="Roboto"/>
                <a:cs typeface="Roboto"/>
                <a:sym typeface="Roboto"/>
              </a:rPr>
              <a:t>AI4Good Lab </a:t>
            </a:r>
            <a:endParaRPr sz="1650" dirty="0">
              <a:solidFill>
                <a:schemeClr val="lt1"/>
              </a:solidFill>
              <a:latin typeface="Roboto"/>
              <a:ea typeface="Roboto"/>
              <a:cs typeface="Roboto"/>
              <a:sym typeface="Roboto"/>
            </a:endParaRPr>
          </a:p>
          <a:p>
            <a:pPr marL="0" lvl="0" indent="0" algn="l" rtl="0">
              <a:spcBef>
                <a:spcPts val="0"/>
              </a:spcBef>
              <a:spcAft>
                <a:spcPts val="0"/>
              </a:spcAft>
              <a:buNone/>
            </a:pPr>
            <a:r>
              <a:rPr lang="en-GB" sz="1650" dirty="0">
                <a:solidFill>
                  <a:schemeClr val="lt1"/>
                </a:solidFill>
                <a:latin typeface="Roboto"/>
                <a:ea typeface="Roboto"/>
                <a:cs typeface="Roboto"/>
                <a:sym typeface="Roboto"/>
              </a:rPr>
              <a:t>Summer 2020</a:t>
            </a:r>
            <a:endParaRPr dirty="0">
              <a:solidFill>
                <a:schemeClr val="lt1"/>
              </a:solidFill>
              <a:latin typeface="Lato"/>
              <a:ea typeface="Lato"/>
              <a:cs typeface="Lato"/>
              <a:sym typeface="Lato"/>
            </a:endParaRPr>
          </a:p>
        </p:txBody>
      </p:sp>
      <p:sp>
        <p:nvSpPr>
          <p:cNvPr id="175" name="Google Shape;175;p16"/>
          <p:cNvSpPr txBox="1"/>
          <p:nvPr/>
        </p:nvSpPr>
        <p:spPr>
          <a:xfrm>
            <a:off x="4904050" y="3350500"/>
            <a:ext cx="3179100" cy="49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700">
              <a:solidFill>
                <a:srgbClr val="FFFFFF"/>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Google Shape;710;p56"/>
          <p:cNvSpPr txBox="1">
            <a:spLocks noGrp="1"/>
          </p:cNvSpPr>
          <p:nvPr>
            <p:ph type="title"/>
          </p:nvPr>
        </p:nvSpPr>
        <p:spPr>
          <a:xfrm>
            <a:off x="1297500" y="393750"/>
            <a:ext cx="7503600" cy="42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5400" b="1" dirty="0">
                <a:solidFill>
                  <a:schemeClr val="lt2"/>
                </a:solidFill>
              </a:rPr>
              <a:t>Solution: </a:t>
            </a:r>
            <a:r>
              <a:rPr lang="en-GB" sz="5400" b="1" dirty="0" err="1">
                <a:solidFill>
                  <a:schemeClr val="lt2"/>
                </a:solidFill>
              </a:rPr>
              <a:t>HerAI</a:t>
            </a:r>
            <a:endParaRPr lang="en-CA" sz="5400" b="1" dirty="0">
              <a:solidFill>
                <a:schemeClr val="lt2"/>
              </a:solidFill>
            </a:endParaRPr>
          </a:p>
          <a:p>
            <a:pPr marL="38100" lvl="0">
              <a:buSzPts val="3000"/>
            </a:pPr>
            <a:br>
              <a:rPr lang="en-GB" sz="3000" dirty="0"/>
            </a:br>
            <a:r>
              <a:rPr lang="en-GB" sz="3000" b="1" dirty="0">
                <a:solidFill>
                  <a:schemeClr val="tx2">
                    <a:lumMod val="60000"/>
                    <a:lumOff val="40000"/>
                  </a:schemeClr>
                </a:solidFill>
              </a:rPr>
              <a:t>1. </a:t>
            </a:r>
            <a:r>
              <a:rPr lang="en-GB" sz="3000" dirty="0"/>
              <a:t>Cervical cancer risk prediction (linear SVC) </a:t>
            </a:r>
            <a:br>
              <a:rPr lang="en-GB" sz="3000" dirty="0"/>
            </a:br>
            <a:br>
              <a:rPr lang="en-GB" sz="3000" dirty="0"/>
            </a:br>
            <a:r>
              <a:rPr lang="en-GB" sz="3000" b="1" dirty="0">
                <a:solidFill>
                  <a:schemeClr val="tx2">
                    <a:lumMod val="60000"/>
                    <a:lumOff val="40000"/>
                  </a:schemeClr>
                </a:solidFill>
              </a:rPr>
              <a:t>2. </a:t>
            </a:r>
            <a:r>
              <a:rPr lang="en-GB" sz="3000" dirty="0"/>
              <a:t>Cervix position classification (CNN)</a:t>
            </a:r>
            <a:endParaRPr sz="3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9"/>
          <p:cNvSpPr txBox="1">
            <a:spLocks noGrp="1"/>
          </p:cNvSpPr>
          <p:nvPr>
            <p:ph type="title"/>
          </p:nvPr>
        </p:nvSpPr>
        <p:spPr>
          <a:xfrm>
            <a:off x="273000" y="1895700"/>
            <a:ext cx="2167200" cy="143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dirty="0"/>
              <a:t>INPUT</a:t>
            </a:r>
            <a:endParaRPr sz="2400" b="1" dirty="0"/>
          </a:p>
          <a:p>
            <a:pPr marL="127000" lvl="0">
              <a:buClr>
                <a:srgbClr val="F3F3F3"/>
              </a:buClr>
              <a:buSzPts val="1600"/>
            </a:pPr>
            <a:br>
              <a:rPr lang="en-GB" dirty="0">
                <a:solidFill>
                  <a:srgbClr val="F3F3F3"/>
                </a:solidFill>
                <a:latin typeface="Lato"/>
                <a:ea typeface="Lato"/>
                <a:cs typeface="Lato"/>
                <a:sym typeface="Lato"/>
              </a:rPr>
            </a:br>
            <a:r>
              <a:rPr lang="en-GB" i="1" dirty="0">
                <a:solidFill>
                  <a:srgbClr val="F3F3F3"/>
                </a:solidFill>
                <a:latin typeface="Lato"/>
                <a:ea typeface="Lato"/>
                <a:cs typeface="Lato"/>
                <a:sym typeface="Lato"/>
              </a:rPr>
              <a:t>8000 .jpg images</a:t>
            </a:r>
            <a:endParaRPr i="1" dirty="0"/>
          </a:p>
        </p:txBody>
      </p:sp>
      <p:sp>
        <p:nvSpPr>
          <p:cNvPr id="263" name="Google Shape;263;p29"/>
          <p:cNvSpPr/>
          <p:nvPr/>
        </p:nvSpPr>
        <p:spPr>
          <a:xfrm flipH="1">
            <a:off x="3409382" y="979361"/>
            <a:ext cx="2351700" cy="3061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2440200" y="2305050"/>
            <a:ext cx="831600" cy="287100"/>
          </a:xfrm>
          <a:prstGeom prst="rightArrow">
            <a:avLst>
              <a:gd name="adj1" fmla="val 50000"/>
              <a:gd name="adj2" fmla="val 79606"/>
            </a:avLst>
          </a:prstGeom>
          <a:solidFill>
            <a:schemeClr val="lt2"/>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5844663" y="2305050"/>
            <a:ext cx="831600" cy="287100"/>
          </a:xfrm>
          <a:prstGeom prst="rightArrow">
            <a:avLst>
              <a:gd name="adj1" fmla="val 50000"/>
              <a:gd name="adj2" fmla="val 79606"/>
            </a:avLst>
          </a:prstGeom>
          <a:solidFill>
            <a:schemeClr val="lt2"/>
          </a:solidFill>
          <a:ln w="38100" cap="flat" cmpd="sng">
            <a:solidFill>
              <a:srgbClr val="1B21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3381250" y="1096725"/>
            <a:ext cx="2408700" cy="3257400"/>
          </a:xfrm>
          <a:prstGeom prst="rect">
            <a:avLst/>
          </a:prstGeom>
          <a:solidFill>
            <a:srgbClr val="E0E0E0"/>
          </a:solidFill>
          <a:ln w="114300" cap="flat" cmpd="sng">
            <a:solidFill>
              <a:srgbClr val="0D47A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txBox="1">
            <a:spLocks noGrp="1"/>
          </p:cNvSpPr>
          <p:nvPr>
            <p:ph type="title"/>
          </p:nvPr>
        </p:nvSpPr>
        <p:spPr>
          <a:xfrm>
            <a:off x="6759500" y="2007975"/>
            <a:ext cx="2167200" cy="143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a:solidFill>
                  <a:srgbClr val="1B212C"/>
                </a:solidFill>
              </a:rPr>
              <a:t>OUTPUT</a:t>
            </a:r>
            <a:endParaRPr sz="2400" b="1">
              <a:solidFill>
                <a:srgbClr val="1B212C"/>
              </a:solidFill>
            </a:endParaRPr>
          </a:p>
          <a:p>
            <a:pPr marL="0" lvl="0" indent="0" algn="l" rtl="0">
              <a:lnSpc>
                <a:spcPct val="100000"/>
              </a:lnSpc>
              <a:spcBef>
                <a:spcPts val="1600"/>
              </a:spcBef>
              <a:spcAft>
                <a:spcPts val="1600"/>
              </a:spcAft>
              <a:buNone/>
            </a:pPr>
            <a:r>
              <a:rPr lang="en-GB" i="1">
                <a:solidFill>
                  <a:srgbClr val="1B212C"/>
                </a:solidFill>
              </a:rPr>
              <a:t>Type 1, type 2 or type 3</a:t>
            </a:r>
            <a:endParaRPr i="1">
              <a:solidFill>
                <a:srgbClr val="1B212C"/>
              </a:solidFill>
            </a:endParaRPr>
          </a:p>
        </p:txBody>
      </p:sp>
      <p:sp>
        <p:nvSpPr>
          <p:cNvPr id="268" name="Google Shape;268;p29"/>
          <p:cNvSpPr txBox="1"/>
          <p:nvPr/>
        </p:nvSpPr>
        <p:spPr>
          <a:xfrm>
            <a:off x="3382388" y="1895700"/>
            <a:ext cx="2351700" cy="69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200" b="1">
                <a:latin typeface="Maven Pro"/>
                <a:ea typeface="Maven Pro"/>
                <a:cs typeface="Maven Pro"/>
                <a:sym typeface="Maven Pro"/>
              </a:rPr>
              <a:t>CNN</a:t>
            </a:r>
            <a:endParaRPr sz="3200" b="1">
              <a:latin typeface="Maven Pro"/>
              <a:ea typeface="Maven Pro"/>
              <a:cs typeface="Maven Pro"/>
              <a:sym typeface="Maven Pro"/>
            </a:endParaRPr>
          </a:p>
        </p:txBody>
      </p:sp>
      <p:sp>
        <p:nvSpPr>
          <p:cNvPr id="269" name="Google Shape;269;p29"/>
          <p:cNvSpPr txBox="1">
            <a:spLocks noGrp="1"/>
          </p:cNvSpPr>
          <p:nvPr>
            <p:ph type="title" idx="2"/>
          </p:nvPr>
        </p:nvSpPr>
        <p:spPr>
          <a:xfrm>
            <a:off x="13600" y="0"/>
            <a:ext cx="91440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700" b="1"/>
              <a:t>MODEL 1: Cervix t</a:t>
            </a:r>
            <a:r>
              <a:rPr lang="en-GB" sz="2700" b="1">
                <a:solidFill>
                  <a:srgbClr val="1B212C"/>
                </a:solidFill>
              </a:rPr>
              <a:t>ype classification</a:t>
            </a:r>
            <a:endParaRPr sz="2700" b="1">
              <a:solidFill>
                <a:srgbClr val="1B212C"/>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0"/>
          <p:cNvSpPr/>
          <p:nvPr/>
        </p:nvSpPr>
        <p:spPr>
          <a:xfrm flipH="1">
            <a:off x="3409382" y="979361"/>
            <a:ext cx="2351700" cy="3061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0"/>
          <p:cNvSpPr txBox="1">
            <a:spLocks noGrp="1"/>
          </p:cNvSpPr>
          <p:nvPr>
            <p:ph type="title" idx="2"/>
          </p:nvPr>
        </p:nvSpPr>
        <p:spPr>
          <a:xfrm>
            <a:off x="13600" y="0"/>
            <a:ext cx="91440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700" b="1"/>
              <a:t>MODEL 1: Cervix t</a:t>
            </a:r>
            <a:r>
              <a:rPr lang="en-GB" sz="2700" b="1">
                <a:solidFill>
                  <a:srgbClr val="1B212C"/>
                </a:solidFill>
              </a:rPr>
              <a:t>ype classification</a:t>
            </a:r>
            <a:endParaRPr sz="2700" b="1">
              <a:solidFill>
                <a:srgbClr val="1B212C"/>
              </a:solidFill>
            </a:endParaRPr>
          </a:p>
        </p:txBody>
      </p:sp>
      <p:pic>
        <p:nvPicPr>
          <p:cNvPr id="276" name="Google Shape;276;p30"/>
          <p:cNvPicPr preferRelativeResize="0"/>
          <p:nvPr/>
        </p:nvPicPr>
        <p:blipFill>
          <a:blip r:embed="rId3">
            <a:alphaModFix/>
          </a:blip>
          <a:stretch>
            <a:fillRect/>
          </a:stretch>
        </p:blipFill>
        <p:spPr>
          <a:xfrm>
            <a:off x="2247800" y="633975"/>
            <a:ext cx="4380767" cy="1496725"/>
          </a:xfrm>
          <a:prstGeom prst="rect">
            <a:avLst/>
          </a:prstGeom>
          <a:noFill/>
          <a:ln>
            <a:noFill/>
          </a:ln>
        </p:spPr>
      </p:pic>
      <p:pic>
        <p:nvPicPr>
          <p:cNvPr id="277" name="Google Shape;277;p30"/>
          <p:cNvPicPr preferRelativeResize="0"/>
          <p:nvPr/>
        </p:nvPicPr>
        <p:blipFill>
          <a:blip r:embed="rId4">
            <a:alphaModFix/>
          </a:blip>
          <a:stretch>
            <a:fillRect/>
          </a:stretch>
        </p:blipFill>
        <p:spPr>
          <a:xfrm>
            <a:off x="2247800" y="2130700"/>
            <a:ext cx="4380774" cy="1437079"/>
          </a:xfrm>
          <a:prstGeom prst="rect">
            <a:avLst/>
          </a:prstGeom>
          <a:noFill/>
          <a:ln>
            <a:noFill/>
          </a:ln>
        </p:spPr>
      </p:pic>
      <p:pic>
        <p:nvPicPr>
          <p:cNvPr id="278" name="Google Shape;278;p30"/>
          <p:cNvPicPr preferRelativeResize="0"/>
          <p:nvPr/>
        </p:nvPicPr>
        <p:blipFill>
          <a:blip r:embed="rId5">
            <a:alphaModFix/>
          </a:blip>
          <a:stretch>
            <a:fillRect/>
          </a:stretch>
        </p:blipFill>
        <p:spPr>
          <a:xfrm>
            <a:off x="2247800" y="3567775"/>
            <a:ext cx="4380774" cy="146221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4"/>
          <p:cNvSpPr txBox="1">
            <a:spLocks noGrp="1"/>
          </p:cNvSpPr>
          <p:nvPr>
            <p:ph type="title"/>
          </p:nvPr>
        </p:nvSpPr>
        <p:spPr>
          <a:xfrm>
            <a:off x="208400" y="10287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Segmentation</a:t>
            </a:r>
            <a:endParaRPr/>
          </a:p>
          <a:p>
            <a:pPr marL="0" lvl="0" indent="0" algn="l" rtl="0">
              <a:spcBef>
                <a:spcPts val="0"/>
              </a:spcBef>
              <a:spcAft>
                <a:spcPts val="0"/>
              </a:spcAft>
              <a:buNone/>
            </a:pPr>
            <a:endParaRPr/>
          </a:p>
        </p:txBody>
      </p:sp>
      <p:pic>
        <p:nvPicPr>
          <p:cNvPr id="308" name="Google Shape;308;p34"/>
          <p:cNvPicPr preferRelativeResize="0"/>
          <p:nvPr/>
        </p:nvPicPr>
        <p:blipFill rotWithShape="1">
          <a:blip r:embed="rId3">
            <a:alphaModFix/>
          </a:blip>
          <a:srcRect l="64111" b="74700"/>
          <a:stretch/>
        </p:blipFill>
        <p:spPr>
          <a:xfrm>
            <a:off x="157700" y="1919350"/>
            <a:ext cx="1368021" cy="1510950"/>
          </a:xfrm>
          <a:prstGeom prst="rect">
            <a:avLst/>
          </a:prstGeom>
          <a:noFill/>
          <a:ln>
            <a:noFill/>
          </a:ln>
        </p:spPr>
      </p:pic>
    </p:spTree>
    <p:extLst>
      <p:ext uri="{BB962C8B-B14F-4D97-AF65-F5344CB8AC3E}">
        <p14:creationId xmlns:p14="http://schemas.microsoft.com/office/powerpoint/2010/main" val="4118279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4"/>
          <p:cNvSpPr txBox="1">
            <a:spLocks noGrp="1"/>
          </p:cNvSpPr>
          <p:nvPr>
            <p:ph type="title"/>
          </p:nvPr>
        </p:nvSpPr>
        <p:spPr>
          <a:xfrm>
            <a:off x="208400" y="10287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Segmentation</a:t>
            </a:r>
            <a:endParaRPr/>
          </a:p>
          <a:p>
            <a:pPr marL="0" lvl="0" indent="0" algn="l" rtl="0">
              <a:spcBef>
                <a:spcPts val="0"/>
              </a:spcBef>
              <a:spcAft>
                <a:spcPts val="0"/>
              </a:spcAft>
              <a:buNone/>
            </a:pPr>
            <a:endParaRPr/>
          </a:p>
        </p:txBody>
      </p:sp>
      <p:pic>
        <p:nvPicPr>
          <p:cNvPr id="308" name="Google Shape;308;p34"/>
          <p:cNvPicPr preferRelativeResize="0"/>
          <p:nvPr/>
        </p:nvPicPr>
        <p:blipFill rotWithShape="1">
          <a:blip r:embed="rId3">
            <a:alphaModFix/>
          </a:blip>
          <a:srcRect l="64111" b="74700"/>
          <a:stretch/>
        </p:blipFill>
        <p:spPr>
          <a:xfrm>
            <a:off x="157700" y="1919350"/>
            <a:ext cx="1368021" cy="1510950"/>
          </a:xfrm>
          <a:prstGeom prst="rect">
            <a:avLst/>
          </a:prstGeom>
          <a:noFill/>
          <a:ln>
            <a:noFill/>
          </a:ln>
        </p:spPr>
      </p:pic>
      <p:sp>
        <p:nvSpPr>
          <p:cNvPr id="309" name="Google Shape;309;p34"/>
          <p:cNvSpPr/>
          <p:nvPr/>
        </p:nvSpPr>
        <p:spPr>
          <a:xfrm>
            <a:off x="1615663" y="2488975"/>
            <a:ext cx="895200" cy="3717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1" name="Google Shape;311;p34"/>
          <p:cNvPicPr preferRelativeResize="0"/>
          <p:nvPr/>
        </p:nvPicPr>
        <p:blipFill rotWithShape="1">
          <a:blip r:embed="rId3">
            <a:alphaModFix/>
          </a:blip>
          <a:srcRect l="65075" t="49453" r="1242" b="25291"/>
          <a:stretch/>
        </p:blipFill>
        <p:spPr>
          <a:xfrm>
            <a:off x="2713825" y="1919350"/>
            <a:ext cx="1286200" cy="1510950"/>
          </a:xfrm>
          <a:prstGeom prst="rect">
            <a:avLst/>
          </a:prstGeom>
          <a:noFill/>
          <a:ln>
            <a:noFill/>
          </a:ln>
        </p:spPr>
      </p:pic>
    </p:spTree>
    <p:extLst>
      <p:ext uri="{BB962C8B-B14F-4D97-AF65-F5344CB8AC3E}">
        <p14:creationId xmlns:p14="http://schemas.microsoft.com/office/powerpoint/2010/main" val="743549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4"/>
          <p:cNvSpPr txBox="1">
            <a:spLocks noGrp="1"/>
          </p:cNvSpPr>
          <p:nvPr>
            <p:ph type="title"/>
          </p:nvPr>
        </p:nvSpPr>
        <p:spPr>
          <a:xfrm>
            <a:off x="208400" y="10287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Segmentation</a:t>
            </a:r>
            <a:endParaRPr/>
          </a:p>
          <a:p>
            <a:pPr marL="0" lvl="0" indent="0" algn="l" rtl="0">
              <a:spcBef>
                <a:spcPts val="0"/>
              </a:spcBef>
              <a:spcAft>
                <a:spcPts val="0"/>
              </a:spcAft>
              <a:buNone/>
            </a:pPr>
            <a:endParaRPr/>
          </a:p>
        </p:txBody>
      </p:sp>
      <p:pic>
        <p:nvPicPr>
          <p:cNvPr id="308" name="Google Shape;308;p34"/>
          <p:cNvPicPr preferRelativeResize="0"/>
          <p:nvPr/>
        </p:nvPicPr>
        <p:blipFill rotWithShape="1">
          <a:blip r:embed="rId3">
            <a:alphaModFix/>
          </a:blip>
          <a:srcRect l="64111" b="74700"/>
          <a:stretch/>
        </p:blipFill>
        <p:spPr>
          <a:xfrm>
            <a:off x="157700" y="1919350"/>
            <a:ext cx="1368021" cy="1510950"/>
          </a:xfrm>
          <a:prstGeom prst="rect">
            <a:avLst/>
          </a:prstGeom>
          <a:noFill/>
          <a:ln>
            <a:noFill/>
          </a:ln>
        </p:spPr>
      </p:pic>
      <p:sp>
        <p:nvSpPr>
          <p:cNvPr id="309" name="Google Shape;309;p34"/>
          <p:cNvSpPr/>
          <p:nvPr/>
        </p:nvSpPr>
        <p:spPr>
          <a:xfrm>
            <a:off x="1615663" y="2488975"/>
            <a:ext cx="895200" cy="3717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0" name="Google Shape;310;p34"/>
          <p:cNvPicPr preferRelativeResize="0"/>
          <p:nvPr/>
        </p:nvPicPr>
        <p:blipFill rotWithShape="1">
          <a:blip r:embed="rId3">
            <a:alphaModFix/>
          </a:blip>
          <a:srcRect l="64406" t="25056" r="1437" b="49643"/>
          <a:stretch/>
        </p:blipFill>
        <p:spPr>
          <a:xfrm>
            <a:off x="5117771" y="1919350"/>
            <a:ext cx="1286200" cy="1492644"/>
          </a:xfrm>
          <a:prstGeom prst="rect">
            <a:avLst/>
          </a:prstGeom>
          <a:noFill/>
          <a:ln>
            <a:noFill/>
          </a:ln>
        </p:spPr>
      </p:pic>
      <p:pic>
        <p:nvPicPr>
          <p:cNvPr id="311" name="Google Shape;311;p34"/>
          <p:cNvPicPr preferRelativeResize="0"/>
          <p:nvPr/>
        </p:nvPicPr>
        <p:blipFill rotWithShape="1">
          <a:blip r:embed="rId3">
            <a:alphaModFix/>
          </a:blip>
          <a:srcRect l="65075" t="49453" r="1242" b="25291"/>
          <a:stretch/>
        </p:blipFill>
        <p:spPr>
          <a:xfrm>
            <a:off x="2713825" y="1919350"/>
            <a:ext cx="1286200" cy="1510950"/>
          </a:xfrm>
          <a:prstGeom prst="rect">
            <a:avLst/>
          </a:prstGeom>
          <a:noFill/>
          <a:ln>
            <a:noFill/>
          </a:ln>
        </p:spPr>
      </p:pic>
      <p:sp>
        <p:nvSpPr>
          <p:cNvPr id="312" name="Google Shape;312;p34"/>
          <p:cNvSpPr/>
          <p:nvPr/>
        </p:nvSpPr>
        <p:spPr>
          <a:xfrm>
            <a:off x="4072650" y="2265175"/>
            <a:ext cx="802500" cy="819300"/>
          </a:xfrm>
          <a:prstGeom prst="mathPlus">
            <a:avLst>
              <a:gd name="adj1" fmla="val 2352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97782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4"/>
          <p:cNvSpPr txBox="1">
            <a:spLocks noGrp="1"/>
          </p:cNvSpPr>
          <p:nvPr>
            <p:ph type="title"/>
          </p:nvPr>
        </p:nvSpPr>
        <p:spPr>
          <a:xfrm>
            <a:off x="208400" y="10287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Segmentation</a:t>
            </a:r>
            <a:endParaRPr/>
          </a:p>
          <a:p>
            <a:pPr marL="0" lvl="0" indent="0" algn="l" rtl="0">
              <a:spcBef>
                <a:spcPts val="0"/>
              </a:spcBef>
              <a:spcAft>
                <a:spcPts val="0"/>
              </a:spcAft>
              <a:buNone/>
            </a:pPr>
            <a:endParaRPr/>
          </a:p>
        </p:txBody>
      </p:sp>
      <p:pic>
        <p:nvPicPr>
          <p:cNvPr id="308" name="Google Shape;308;p34"/>
          <p:cNvPicPr preferRelativeResize="0"/>
          <p:nvPr/>
        </p:nvPicPr>
        <p:blipFill rotWithShape="1">
          <a:blip r:embed="rId3">
            <a:alphaModFix/>
          </a:blip>
          <a:srcRect l="64111" b="74700"/>
          <a:stretch/>
        </p:blipFill>
        <p:spPr>
          <a:xfrm>
            <a:off x="157700" y="1919350"/>
            <a:ext cx="1368021" cy="1510950"/>
          </a:xfrm>
          <a:prstGeom prst="rect">
            <a:avLst/>
          </a:prstGeom>
          <a:noFill/>
          <a:ln>
            <a:noFill/>
          </a:ln>
        </p:spPr>
      </p:pic>
      <p:sp>
        <p:nvSpPr>
          <p:cNvPr id="309" name="Google Shape;309;p34"/>
          <p:cNvSpPr/>
          <p:nvPr/>
        </p:nvSpPr>
        <p:spPr>
          <a:xfrm>
            <a:off x="1615663" y="2488975"/>
            <a:ext cx="895200" cy="3717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0" name="Google Shape;310;p34"/>
          <p:cNvPicPr preferRelativeResize="0"/>
          <p:nvPr/>
        </p:nvPicPr>
        <p:blipFill rotWithShape="1">
          <a:blip r:embed="rId3">
            <a:alphaModFix/>
          </a:blip>
          <a:srcRect l="64406" t="25056" r="1437" b="49643"/>
          <a:stretch/>
        </p:blipFill>
        <p:spPr>
          <a:xfrm>
            <a:off x="5117771" y="1919350"/>
            <a:ext cx="1286200" cy="1492644"/>
          </a:xfrm>
          <a:prstGeom prst="rect">
            <a:avLst/>
          </a:prstGeom>
          <a:noFill/>
          <a:ln>
            <a:noFill/>
          </a:ln>
        </p:spPr>
      </p:pic>
      <p:pic>
        <p:nvPicPr>
          <p:cNvPr id="311" name="Google Shape;311;p34"/>
          <p:cNvPicPr preferRelativeResize="0"/>
          <p:nvPr/>
        </p:nvPicPr>
        <p:blipFill rotWithShape="1">
          <a:blip r:embed="rId3">
            <a:alphaModFix/>
          </a:blip>
          <a:srcRect l="65075" t="49453" r="1242" b="25291"/>
          <a:stretch/>
        </p:blipFill>
        <p:spPr>
          <a:xfrm>
            <a:off x="2713825" y="1919350"/>
            <a:ext cx="1286200" cy="1510950"/>
          </a:xfrm>
          <a:prstGeom prst="rect">
            <a:avLst/>
          </a:prstGeom>
          <a:noFill/>
          <a:ln>
            <a:noFill/>
          </a:ln>
        </p:spPr>
      </p:pic>
      <p:sp>
        <p:nvSpPr>
          <p:cNvPr id="312" name="Google Shape;312;p34"/>
          <p:cNvSpPr/>
          <p:nvPr/>
        </p:nvSpPr>
        <p:spPr>
          <a:xfrm>
            <a:off x="4072650" y="2265175"/>
            <a:ext cx="802500" cy="819300"/>
          </a:xfrm>
          <a:prstGeom prst="mathPlus">
            <a:avLst>
              <a:gd name="adj1" fmla="val 2352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3" name="Google Shape;313;p34"/>
          <p:cNvPicPr preferRelativeResize="0"/>
          <p:nvPr/>
        </p:nvPicPr>
        <p:blipFill rotWithShape="1">
          <a:blip r:embed="rId3">
            <a:alphaModFix/>
          </a:blip>
          <a:srcRect l="65187" t="75050"/>
          <a:stretch/>
        </p:blipFill>
        <p:spPr>
          <a:xfrm>
            <a:off x="7578209" y="1831019"/>
            <a:ext cx="1408091" cy="1580975"/>
          </a:xfrm>
          <a:prstGeom prst="rect">
            <a:avLst/>
          </a:prstGeom>
          <a:noFill/>
          <a:ln>
            <a:noFill/>
          </a:ln>
        </p:spPr>
      </p:pic>
      <p:sp>
        <p:nvSpPr>
          <p:cNvPr id="314" name="Google Shape;314;p34"/>
          <p:cNvSpPr/>
          <p:nvPr/>
        </p:nvSpPr>
        <p:spPr>
          <a:xfrm>
            <a:off x="6518140" y="2366575"/>
            <a:ext cx="945900" cy="616500"/>
          </a:xfrm>
          <a:prstGeom prst="mathEqual">
            <a:avLst>
              <a:gd name="adj1" fmla="val 23520"/>
              <a:gd name="adj2" fmla="val 1176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6"/>
          <p:cNvSpPr txBox="1">
            <a:spLocks noGrp="1"/>
          </p:cNvSpPr>
          <p:nvPr>
            <p:ph type="title"/>
          </p:nvPr>
        </p:nvSpPr>
        <p:spPr>
          <a:xfrm>
            <a:off x="273000" y="1895700"/>
            <a:ext cx="2167200" cy="143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a:t>INPUT</a:t>
            </a:r>
            <a:endParaRPr sz="2400" b="1"/>
          </a:p>
          <a:p>
            <a:pPr marL="0" lvl="0" indent="0" algn="l" rtl="0">
              <a:lnSpc>
                <a:spcPct val="100000"/>
              </a:lnSpc>
              <a:spcBef>
                <a:spcPts val="1600"/>
              </a:spcBef>
              <a:spcAft>
                <a:spcPts val="1600"/>
              </a:spcAft>
              <a:buNone/>
            </a:pPr>
            <a:r>
              <a:rPr lang="en-GB" i="1"/>
              <a:t>N = 858 (55 with cervical cancer)</a:t>
            </a:r>
            <a:endParaRPr i="1"/>
          </a:p>
        </p:txBody>
      </p:sp>
      <p:sp>
        <p:nvSpPr>
          <p:cNvPr id="326" name="Google Shape;326;p36"/>
          <p:cNvSpPr/>
          <p:nvPr/>
        </p:nvSpPr>
        <p:spPr>
          <a:xfrm flipH="1">
            <a:off x="3409382" y="979361"/>
            <a:ext cx="2351700" cy="3061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7" name="Google Shape;327;p36"/>
          <p:cNvPicPr preferRelativeResize="0"/>
          <p:nvPr/>
        </p:nvPicPr>
        <p:blipFill>
          <a:blip r:embed="rId3">
            <a:alphaModFix/>
          </a:blip>
          <a:stretch>
            <a:fillRect/>
          </a:stretch>
        </p:blipFill>
        <p:spPr>
          <a:xfrm>
            <a:off x="2461135" y="598350"/>
            <a:ext cx="4221732" cy="4411800"/>
          </a:xfrm>
          <a:prstGeom prst="rect">
            <a:avLst/>
          </a:prstGeom>
          <a:noFill/>
          <a:ln>
            <a:noFill/>
          </a:ln>
        </p:spPr>
      </p:pic>
      <p:sp>
        <p:nvSpPr>
          <p:cNvPr id="328" name="Google Shape;328;p36"/>
          <p:cNvSpPr txBox="1">
            <a:spLocks noGrp="1"/>
          </p:cNvSpPr>
          <p:nvPr>
            <p:ph type="title" idx="2"/>
          </p:nvPr>
        </p:nvSpPr>
        <p:spPr>
          <a:xfrm>
            <a:off x="13600" y="0"/>
            <a:ext cx="91440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700" b="1"/>
              <a:t>MODEL 2: Cervical Canc</a:t>
            </a:r>
            <a:r>
              <a:rPr lang="en-GB" sz="2700" b="1">
                <a:solidFill>
                  <a:srgbClr val="1B212C"/>
                </a:solidFill>
              </a:rPr>
              <a:t>er Risk Prediction Score</a:t>
            </a:r>
            <a:endParaRPr sz="2700" b="1">
              <a:solidFill>
                <a:srgbClr val="1B212C"/>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7"/>
          <p:cNvSpPr txBox="1">
            <a:spLocks noGrp="1"/>
          </p:cNvSpPr>
          <p:nvPr>
            <p:ph type="title"/>
          </p:nvPr>
        </p:nvSpPr>
        <p:spPr>
          <a:xfrm>
            <a:off x="273000" y="1895700"/>
            <a:ext cx="2167200" cy="143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a:t>INPUT</a:t>
            </a:r>
            <a:endParaRPr sz="2400" b="1"/>
          </a:p>
          <a:p>
            <a:pPr marL="0" lvl="0" indent="0" algn="l" rtl="0">
              <a:lnSpc>
                <a:spcPct val="100000"/>
              </a:lnSpc>
              <a:spcBef>
                <a:spcPts val="1600"/>
              </a:spcBef>
              <a:spcAft>
                <a:spcPts val="1600"/>
              </a:spcAft>
              <a:buNone/>
            </a:pPr>
            <a:r>
              <a:rPr lang="en-GB" i="1"/>
              <a:t>N = 858 (55 with cervical cancer)</a:t>
            </a:r>
            <a:endParaRPr i="1"/>
          </a:p>
        </p:txBody>
      </p:sp>
      <p:sp>
        <p:nvSpPr>
          <p:cNvPr id="334" name="Google Shape;334;p37"/>
          <p:cNvSpPr/>
          <p:nvPr/>
        </p:nvSpPr>
        <p:spPr>
          <a:xfrm flipH="1">
            <a:off x="3409382" y="979361"/>
            <a:ext cx="2351700" cy="3061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5" name="Google Shape;335;p37"/>
          <p:cNvPicPr preferRelativeResize="0"/>
          <p:nvPr/>
        </p:nvPicPr>
        <p:blipFill>
          <a:blip r:embed="rId3">
            <a:alphaModFix/>
          </a:blip>
          <a:stretch>
            <a:fillRect/>
          </a:stretch>
        </p:blipFill>
        <p:spPr>
          <a:xfrm>
            <a:off x="2461135" y="598350"/>
            <a:ext cx="4221732" cy="4411800"/>
          </a:xfrm>
          <a:prstGeom prst="rect">
            <a:avLst/>
          </a:prstGeom>
          <a:noFill/>
          <a:ln>
            <a:noFill/>
          </a:ln>
        </p:spPr>
      </p:pic>
      <p:sp>
        <p:nvSpPr>
          <p:cNvPr id="336" name="Google Shape;336;p37"/>
          <p:cNvSpPr txBox="1">
            <a:spLocks noGrp="1"/>
          </p:cNvSpPr>
          <p:nvPr>
            <p:ph type="title" idx="2"/>
          </p:nvPr>
        </p:nvSpPr>
        <p:spPr>
          <a:xfrm>
            <a:off x="13600" y="0"/>
            <a:ext cx="91440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700" b="1"/>
              <a:t>MODEL 2: Cervical Canc</a:t>
            </a:r>
            <a:r>
              <a:rPr lang="en-GB" sz="2700" b="1">
                <a:solidFill>
                  <a:srgbClr val="1B212C"/>
                </a:solidFill>
              </a:rPr>
              <a:t>er Risk Prediction Score</a:t>
            </a:r>
            <a:endParaRPr sz="2700" b="1">
              <a:solidFill>
                <a:srgbClr val="1B212C"/>
              </a:solidFill>
            </a:endParaRPr>
          </a:p>
        </p:txBody>
      </p:sp>
      <p:sp>
        <p:nvSpPr>
          <p:cNvPr id="337" name="Google Shape;337;p37"/>
          <p:cNvSpPr txBox="1"/>
          <p:nvPr/>
        </p:nvSpPr>
        <p:spPr>
          <a:xfrm>
            <a:off x="6750050" y="1115375"/>
            <a:ext cx="2351700" cy="280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500" b="1">
                <a:solidFill>
                  <a:srgbClr val="FF0000"/>
                </a:solidFill>
                <a:latin typeface="Lato"/>
                <a:ea typeface="Lato"/>
                <a:cs typeface="Lato"/>
                <a:sym typeface="Lato"/>
              </a:rPr>
              <a:t>Sexual history</a:t>
            </a:r>
            <a:endParaRPr sz="2500" b="1">
              <a:solidFill>
                <a:srgbClr val="FF0000"/>
              </a:solidFill>
              <a:latin typeface="Lato"/>
              <a:ea typeface="Lato"/>
              <a:cs typeface="Lato"/>
              <a:sym typeface="Lato"/>
            </a:endParaRPr>
          </a:p>
          <a:p>
            <a:pPr marL="0" lvl="0" indent="0" algn="l" rtl="0">
              <a:spcBef>
                <a:spcPts val="0"/>
              </a:spcBef>
              <a:spcAft>
                <a:spcPts val="0"/>
              </a:spcAft>
              <a:buNone/>
            </a:pPr>
            <a:endParaRPr sz="2500" b="1">
              <a:solidFill>
                <a:srgbClr val="0000FF"/>
              </a:solidFill>
              <a:latin typeface="Lato"/>
              <a:ea typeface="Lato"/>
              <a:cs typeface="Lato"/>
              <a:sym typeface="Lato"/>
            </a:endParaRPr>
          </a:p>
          <a:p>
            <a:pPr marL="0" lvl="0" indent="0" algn="l" rtl="0">
              <a:spcBef>
                <a:spcPts val="0"/>
              </a:spcBef>
              <a:spcAft>
                <a:spcPts val="0"/>
              </a:spcAft>
              <a:buNone/>
            </a:pPr>
            <a:endParaRPr sz="2500" b="1">
              <a:solidFill>
                <a:srgbClr val="9900FF"/>
              </a:solidFill>
              <a:latin typeface="Lato"/>
              <a:ea typeface="Lato"/>
              <a:cs typeface="Lato"/>
              <a:sym typeface="Lato"/>
            </a:endParaRPr>
          </a:p>
        </p:txBody>
      </p:sp>
      <p:sp>
        <p:nvSpPr>
          <p:cNvPr id="338" name="Google Shape;338;p37"/>
          <p:cNvSpPr/>
          <p:nvPr/>
        </p:nvSpPr>
        <p:spPr>
          <a:xfrm>
            <a:off x="2461125" y="743875"/>
            <a:ext cx="858300" cy="3945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8"/>
          <p:cNvSpPr txBox="1">
            <a:spLocks noGrp="1"/>
          </p:cNvSpPr>
          <p:nvPr>
            <p:ph type="title"/>
          </p:nvPr>
        </p:nvSpPr>
        <p:spPr>
          <a:xfrm>
            <a:off x="273000" y="1895700"/>
            <a:ext cx="2167200" cy="143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a:t>INPUT</a:t>
            </a:r>
            <a:endParaRPr sz="2400" b="1"/>
          </a:p>
          <a:p>
            <a:pPr marL="0" lvl="0" indent="0" algn="l" rtl="0">
              <a:lnSpc>
                <a:spcPct val="100000"/>
              </a:lnSpc>
              <a:spcBef>
                <a:spcPts val="1600"/>
              </a:spcBef>
              <a:spcAft>
                <a:spcPts val="1600"/>
              </a:spcAft>
              <a:buNone/>
            </a:pPr>
            <a:r>
              <a:rPr lang="en-GB" i="1"/>
              <a:t>N = 858 (55 with cervical cancer)</a:t>
            </a:r>
            <a:endParaRPr i="1"/>
          </a:p>
        </p:txBody>
      </p:sp>
      <p:sp>
        <p:nvSpPr>
          <p:cNvPr id="344" name="Google Shape;344;p38"/>
          <p:cNvSpPr/>
          <p:nvPr/>
        </p:nvSpPr>
        <p:spPr>
          <a:xfrm flipH="1">
            <a:off x="3409382" y="979361"/>
            <a:ext cx="2351700" cy="3061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5" name="Google Shape;345;p38"/>
          <p:cNvPicPr preferRelativeResize="0"/>
          <p:nvPr/>
        </p:nvPicPr>
        <p:blipFill>
          <a:blip r:embed="rId3">
            <a:alphaModFix/>
          </a:blip>
          <a:stretch>
            <a:fillRect/>
          </a:stretch>
        </p:blipFill>
        <p:spPr>
          <a:xfrm>
            <a:off x="2461135" y="598350"/>
            <a:ext cx="4221732" cy="4411800"/>
          </a:xfrm>
          <a:prstGeom prst="rect">
            <a:avLst/>
          </a:prstGeom>
          <a:noFill/>
          <a:ln>
            <a:noFill/>
          </a:ln>
        </p:spPr>
      </p:pic>
      <p:sp>
        <p:nvSpPr>
          <p:cNvPr id="346" name="Google Shape;346;p38"/>
          <p:cNvSpPr txBox="1">
            <a:spLocks noGrp="1"/>
          </p:cNvSpPr>
          <p:nvPr>
            <p:ph type="title" idx="2"/>
          </p:nvPr>
        </p:nvSpPr>
        <p:spPr>
          <a:xfrm>
            <a:off x="13600" y="0"/>
            <a:ext cx="91440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700" b="1"/>
              <a:t>MODEL 2: Cervical Canc</a:t>
            </a:r>
            <a:r>
              <a:rPr lang="en-GB" sz="2700" b="1">
                <a:solidFill>
                  <a:srgbClr val="1B212C"/>
                </a:solidFill>
              </a:rPr>
              <a:t>er Risk Prediction Score</a:t>
            </a:r>
            <a:endParaRPr sz="2700" b="1">
              <a:solidFill>
                <a:srgbClr val="1B212C"/>
              </a:solidFill>
            </a:endParaRPr>
          </a:p>
        </p:txBody>
      </p:sp>
      <p:sp>
        <p:nvSpPr>
          <p:cNvPr id="347" name="Google Shape;347;p38"/>
          <p:cNvSpPr txBox="1"/>
          <p:nvPr/>
        </p:nvSpPr>
        <p:spPr>
          <a:xfrm>
            <a:off x="6750050" y="1115375"/>
            <a:ext cx="2351700" cy="280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500" b="1">
                <a:solidFill>
                  <a:srgbClr val="FF0000"/>
                </a:solidFill>
                <a:latin typeface="Lato"/>
                <a:ea typeface="Lato"/>
                <a:cs typeface="Lato"/>
                <a:sym typeface="Lato"/>
              </a:rPr>
              <a:t>Sexual history</a:t>
            </a:r>
            <a:endParaRPr sz="2500" b="1">
              <a:solidFill>
                <a:srgbClr val="FF0000"/>
              </a:solidFill>
              <a:latin typeface="Lato"/>
              <a:ea typeface="Lato"/>
              <a:cs typeface="Lato"/>
              <a:sym typeface="Lato"/>
            </a:endParaRPr>
          </a:p>
          <a:p>
            <a:pPr marL="0" lvl="0" indent="0" algn="l" rtl="0">
              <a:spcBef>
                <a:spcPts val="0"/>
              </a:spcBef>
              <a:spcAft>
                <a:spcPts val="0"/>
              </a:spcAft>
              <a:buNone/>
            </a:pPr>
            <a:endParaRPr sz="2500" b="1">
              <a:solidFill>
                <a:srgbClr val="FF0000"/>
              </a:solidFill>
              <a:latin typeface="Lato"/>
              <a:ea typeface="Lato"/>
              <a:cs typeface="Lato"/>
              <a:sym typeface="Lato"/>
            </a:endParaRPr>
          </a:p>
          <a:p>
            <a:pPr marL="0" lvl="0" indent="0" algn="l" rtl="0">
              <a:spcBef>
                <a:spcPts val="0"/>
              </a:spcBef>
              <a:spcAft>
                <a:spcPts val="0"/>
              </a:spcAft>
              <a:buNone/>
            </a:pPr>
            <a:r>
              <a:rPr lang="en-GB" sz="2500" b="1">
                <a:solidFill>
                  <a:srgbClr val="0000FF"/>
                </a:solidFill>
                <a:latin typeface="Lato"/>
                <a:ea typeface="Lato"/>
                <a:cs typeface="Lato"/>
                <a:sym typeface="Lato"/>
              </a:rPr>
              <a:t>Contraceptive history</a:t>
            </a:r>
            <a:endParaRPr sz="2500" b="1">
              <a:solidFill>
                <a:srgbClr val="0000FF"/>
              </a:solidFill>
              <a:latin typeface="Lato"/>
              <a:ea typeface="Lato"/>
              <a:cs typeface="Lato"/>
              <a:sym typeface="Lato"/>
            </a:endParaRPr>
          </a:p>
          <a:p>
            <a:pPr marL="0" lvl="0" indent="0" algn="l" rtl="0">
              <a:spcBef>
                <a:spcPts val="0"/>
              </a:spcBef>
              <a:spcAft>
                <a:spcPts val="0"/>
              </a:spcAft>
              <a:buNone/>
            </a:pPr>
            <a:endParaRPr sz="2500" b="1">
              <a:solidFill>
                <a:srgbClr val="9900FF"/>
              </a:solidFill>
              <a:latin typeface="Lato"/>
              <a:ea typeface="Lato"/>
              <a:cs typeface="Lato"/>
              <a:sym typeface="Lato"/>
            </a:endParaRPr>
          </a:p>
        </p:txBody>
      </p:sp>
      <p:sp>
        <p:nvSpPr>
          <p:cNvPr id="348" name="Google Shape;348;p38"/>
          <p:cNvSpPr/>
          <p:nvPr/>
        </p:nvSpPr>
        <p:spPr>
          <a:xfrm>
            <a:off x="2461125" y="743875"/>
            <a:ext cx="858300" cy="3945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2461125" y="1205975"/>
            <a:ext cx="858300" cy="346500"/>
          </a:xfrm>
          <a:prstGeom prst="rect">
            <a:avLst/>
          </a:prstGeom>
          <a:noFill/>
          <a:ln w="7620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a:t>Motivation </a:t>
            </a:r>
            <a:r>
              <a:rPr lang="en-GB"/>
              <a:t> </a:t>
            </a:r>
            <a:endParaRPr/>
          </a:p>
        </p:txBody>
      </p:sp>
      <p:pic>
        <p:nvPicPr>
          <p:cNvPr id="181" name="Google Shape;181;p17"/>
          <p:cNvPicPr preferRelativeResize="0"/>
          <p:nvPr/>
        </p:nvPicPr>
        <p:blipFill>
          <a:blip r:embed="rId3">
            <a:alphaModFix/>
          </a:blip>
          <a:stretch>
            <a:fillRect/>
          </a:stretch>
        </p:blipFill>
        <p:spPr>
          <a:xfrm>
            <a:off x="2021125" y="1272700"/>
            <a:ext cx="5460075" cy="30735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9"/>
          <p:cNvSpPr txBox="1">
            <a:spLocks noGrp="1"/>
          </p:cNvSpPr>
          <p:nvPr>
            <p:ph type="title"/>
          </p:nvPr>
        </p:nvSpPr>
        <p:spPr>
          <a:xfrm>
            <a:off x="273000" y="1895700"/>
            <a:ext cx="2167200" cy="143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a:t>INPUT</a:t>
            </a:r>
            <a:endParaRPr sz="2400" b="1"/>
          </a:p>
          <a:p>
            <a:pPr marL="0" lvl="0" indent="0" algn="l" rtl="0">
              <a:lnSpc>
                <a:spcPct val="100000"/>
              </a:lnSpc>
              <a:spcBef>
                <a:spcPts val="1600"/>
              </a:spcBef>
              <a:spcAft>
                <a:spcPts val="1600"/>
              </a:spcAft>
              <a:buNone/>
            </a:pPr>
            <a:r>
              <a:rPr lang="en-GB" i="1"/>
              <a:t>N = 858 (55 with cervical cancer)</a:t>
            </a:r>
            <a:endParaRPr i="1"/>
          </a:p>
        </p:txBody>
      </p:sp>
      <p:sp>
        <p:nvSpPr>
          <p:cNvPr id="355" name="Google Shape;355;p39"/>
          <p:cNvSpPr/>
          <p:nvPr/>
        </p:nvSpPr>
        <p:spPr>
          <a:xfrm flipH="1">
            <a:off x="3409382" y="979361"/>
            <a:ext cx="2351700" cy="3061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56" name="Google Shape;356;p39"/>
          <p:cNvPicPr preferRelativeResize="0"/>
          <p:nvPr/>
        </p:nvPicPr>
        <p:blipFill>
          <a:blip r:embed="rId3">
            <a:alphaModFix/>
          </a:blip>
          <a:stretch>
            <a:fillRect/>
          </a:stretch>
        </p:blipFill>
        <p:spPr>
          <a:xfrm>
            <a:off x="2461135" y="598350"/>
            <a:ext cx="4221732" cy="4411800"/>
          </a:xfrm>
          <a:prstGeom prst="rect">
            <a:avLst/>
          </a:prstGeom>
          <a:noFill/>
          <a:ln>
            <a:noFill/>
          </a:ln>
        </p:spPr>
      </p:pic>
      <p:sp>
        <p:nvSpPr>
          <p:cNvPr id="357" name="Google Shape;357;p39"/>
          <p:cNvSpPr txBox="1">
            <a:spLocks noGrp="1"/>
          </p:cNvSpPr>
          <p:nvPr>
            <p:ph type="title" idx="2"/>
          </p:nvPr>
        </p:nvSpPr>
        <p:spPr>
          <a:xfrm>
            <a:off x="13600" y="0"/>
            <a:ext cx="91440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700" b="1"/>
              <a:t>MODEL 2: Cervical Canc</a:t>
            </a:r>
            <a:r>
              <a:rPr lang="en-GB" sz="2700" b="1">
                <a:solidFill>
                  <a:srgbClr val="1B212C"/>
                </a:solidFill>
              </a:rPr>
              <a:t>er Risk Prediction Score</a:t>
            </a:r>
            <a:endParaRPr sz="2700" b="1">
              <a:solidFill>
                <a:srgbClr val="1B212C"/>
              </a:solidFill>
            </a:endParaRPr>
          </a:p>
        </p:txBody>
      </p:sp>
      <p:sp>
        <p:nvSpPr>
          <p:cNvPr id="358" name="Google Shape;358;p39"/>
          <p:cNvSpPr txBox="1"/>
          <p:nvPr/>
        </p:nvSpPr>
        <p:spPr>
          <a:xfrm>
            <a:off x="6750050" y="1115375"/>
            <a:ext cx="2351700" cy="280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500" b="1">
                <a:solidFill>
                  <a:srgbClr val="FF0000"/>
                </a:solidFill>
                <a:latin typeface="Lato"/>
                <a:ea typeface="Lato"/>
                <a:cs typeface="Lato"/>
                <a:sym typeface="Lato"/>
              </a:rPr>
              <a:t>Sexual history</a:t>
            </a:r>
            <a:endParaRPr sz="2500" b="1">
              <a:solidFill>
                <a:srgbClr val="FF0000"/>
              </a:solidFill>
              <a:latin typeface="Lato"/>
              <a:ea typeface="Lato"/>
              <a:cs typeface="Lato"/>
              <a:sym typeface="Lato"/>
            </a:endParaRPr>
          </a:p>
          <a:p>
            <a:pPr marL="0" lvl="0" indent="0" algn="l" rtl="0">
              <a:spcBef>
                <a:spcPts val="0"/>
              </a:spcBef>
              <a:spcAft>
                <a:spcPts val="0"/>
              </a:spcAft>
              <a:buNone/>
            </a:pPr>
            <a:endParaRPr sz="2500" b="1">
              <a:solidFill>
                <a:srgbClr val="FF0000"/>
              </a:solidFill>
              <a:latin typeface="Lato"/>
              <a:ea typeface="Lato"/>
              <a:cs typeface="Lato"/>
              <a:sym typeface="Lato"/>
            </a:endParaRPr>
          </a:p>
          <a:p>
            <a:pPr marL="0" lvl="0" indent="0" algn="l" rtl="0">
              <a:spcBef>
                <a:spcPts val="0"/>
              </a:spcBef>
              <a:spcAft>
                <a:spcPts val="0"/>
              </a:spcAft>
              <a:buNone/>
            </a:pPr>
            <a:r>
              <a:rPr lang="en-GB" sz="2500" b="1">
                <a:solidFill>
                  <a:srgbClr val="0000FF"/>
                </a:solidFill>
                <a:latin typeface="Lato"/>
                <a:ea typeface="Lato"/>
                <a:cs typeface="Lato"/>
                <a:sym typeface="Lato"/>
              </a:rPr>
              <a:t>Contraceptive history</a:t>
            </a:r>
            <a:endParaRPr sz="2500" b="1">
              <a:solidFill>
                <a:srgbClr val="0000FF"/>
              </a:solidFill>
              <a:latin typeface="Lato"/>
              <a:ea typeface="Lato"/>
              <a:cs typeface="Lato"/>
              <a:sym typeface="Lato"/>
            </a:endParaRPr>
          </a:p>
          <a:p>
            <a:pPr marL="0" lvl="0" indent="0" algn="l" rtl="0">
              <a:spcBef>
                <a:spcPts val="0"/>
              </a:spcBef>
              <a:spcAft>
                <a:spcPts val="0"/>
              </a:spcAft>
              <a:buNone/>
            </a:pPr>
            <a:endParaRPr sz="2500" b="1">
              <a:solidFill>
                <a:srgbClr val="0000FF"/>
              </a:solidFill>
              <a:latin typeface="Lato"/>
              <a:ea typeface="Lato"/>
              <a:cs typeface="Lato"/>
              <a:sym typeface="Lato"/>
            </a:endParaRPr>
          </a:p>
          <a:p>
            <a:pPr marL="0" lvl="0" indent="0" algn="l" rtl="0">
              <a:spcBef>
                <a:spcPts val="0"/>
              </a:spcBef>
              <a:spcAft>
                <a:spcPts val="0"/>
              </a:spcAft>
              <a:buNone/>
            </a:pPr>
            <a:r>
              <a:rPr lang="en-GB" sz="2500" b="1">
                <a:solidFill>
                  <a:srgbClr val="9900FF"/>
                </a:solidFill>
                <a:latin typeface="Lato"/>
                <a:ea typeface="Lato"/>
                <a:cs typeface="Lato"/>
                <a:sym typeface="Lato"/>
              </a:rPr>
              <a:t>STD medical history</a:t>
            </a:r>
            <a:endParaRPr sz="2500" b="1">
              <a:solidFill>
                <a:srgbClr val="9900FF"/>
              </a:solidFill>
              <a:latin typeface="Lato"/>
              <a:ea typeface="Lato"/>
              <a:cs typeface="Lato"/>
              <a:sym typeface="Lato"/>
            </a:endParaRPr>
          </a:p>
        </p:txBody>
      </p:sp>
      <p:sp>
        <p:nvSpPr>
          <p:cNvPr id="359" name="Google Shape;359;p39"/>
          <p:cNvSpPr/>
          <p:nvPr/>
        </p:nvSpPr>
        <p:spPr>
          <a:xfrm>
            <a:off x="2461125" y="743875"/>
            <a:ext cx="858300" cy="3945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9"/>
          <p:cNvSpPr/>
          <p:nvPr/>
        </p:nvSpPr>
        <p:spPr>
          <a:xfrm>
            <a:off x="2461125" y="1205975"/>
            <a:ext cx="858300" cy="346500"/>
          </a:xfrm>
          <a:prstGeom prst="rect">
            <a:avLst/>
          </a:prstGeom>
          <a:noFill/>
          <a:ln w="7620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9"/>
          <p:cNvSpPr/>
          <p:nvPr/>
        </p:nvSpPr>
        <p:spPr>
          <a:xfrm>
            <a:off x="2461113" y="1620075"/>
            <a:ext cx="858300" cy="2171700"/>
          </a:xfrm>
          <a:prstGeom prst="rect">
            <a:avLst/>
          </a:prstGeom>
          <a:noFill/>
          <a:ln w="76200"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0"/>
          <p:cNvSpPr txBox="1">
            <a:spLocks noGrp="1"/>
          </p:cNvSpPr>
          <p:nvPr>
            <p:ph type="title"/>
          </p:nvPr>
        </p:nvSpPr>
        <p:spPr>
          <a:xfrm>
            <a:off x="273000" y="1895700"/>
            <a:ext cx="2167200" cy="143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a:t>INPUT</a:t>
            </a:r>
            <a:endParaRPr sz="2400" b="1"/>
          </a:p>
          <a:p>
            <a:pPr marL="0" lvl="0" indent="0" algn="l" rtl="0">
              <a:lnSpc>
                <a:spcPct val="100000"/>
              </a:lnSpc>
              <a:spcBef>
                <a:spcPts val="1600"/>
              </a:spcBef>
              <a:spcAft>
                <a:spcPts val="1600"/>
              </a:spcAft>
              <a:buNone/>
            </a:pPr>
            <a:r>
              <a:rPr lang="en-GB" i="1"/>
              <a:t>N = 858 (55 with cervical cancer)</a:t>
            </a:r>
            <a:endParaRPr i="1"/>
          </a:p>
        </p:txBody>
      </p:sp>
      <p:sp>
        <p:nvSpPr>
          <p:cNvPr id="367" name="Google Shape;367;p40"/>
          <p:cNvSpPr/>
          <p:nvPr/>
        </p:nvSpPr>
        <p:spPr>
          <a:xfrm flipH="1">
            <a:off x="3409382" y="979361"/>
            <a:ext cx="2351700" cy="3061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2440200" y="2305050"/>
            <a:ext cx="831600" cy="287100"/>
          </a:xfrm>
          <a:prstGeom prst="rightArrow">
            <a:avLst>
              <a:gd name="adj1" fmla="val 50000"/>
              <a:gd name="adj2" fmla="val 79606"/>
            </a:avLst>
          </a:prstGeom>
          <a:solidFill>
            <a:schemeClr val="lt2"/>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9" name="Google Shape;369;p40"/>
          <p:cNvPicPr preferRelativeResize="0"/>
          <p:nvPr/>
        </p:nvPicPr>
        <p:blipFill>
          <a:blip r:embed="rId3">
            <a:alphaModFix/>
          </a:blip>
          <a:stretch>
            <a:fillRect/>
          </a:stretch>
        </p:blipFill>
        <p:spPr>
          <a:xfrm>
            <a:off x="521552" y="3330600"/>
            <a:ext cx="1513175" cy="1581299"/>
          </a:xfrm>
          <a:prstGeom prst="rect">
            <a:avLst/>
          </a:prstGeom>
          <a:noFill/>
          <a:ln>
            <a:noFill/>
          </a:ln>
        </p:spPr>
      </p:pic>
      <p:sp>
        <p:nvSpPr>
          <p:cNvPr id="370" name="Google Shape;370;p40"/>
          <p:cNvSpPr txBox="1">
            <a:spLocks noGrp="1"/>
          </p:cNvSpPr>
          <p:nvPr>
            <p:ph type="title" idx="2"/>
          </p:nvPr>
        </p:nvSpPr>
        <p:spPr>
          <a:xfrm>
            <a:off x="13600" y="0"/>
            <a:ext cx="91440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700" b="1"/>
              <a:t>MODEL 2: Cervical Canc</a:t>
            </a:r>
            <a:r>
              <a:rPr lang="en-GB" sz="2700" b="1">
                <a:solidFill>
                  <a:srgbClr val="1B212C"/>
                </a:solidFill>
              </a:rPr>
              <a:t>er Risk Prediction Score</a:t>
            </a:r>
            <a:endParaRPr sz="2700" b="1">
              <a:solidFill>
                <a:srgbClr val="1B212C"/>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41"/>
          <p:cNvSpPr txBox="1">
            <a:spLocks noGrp="1"/>
          </p:cNvSpPr>
          <p:nvPr>
            <p:ph type="title"/>
          </p:nvPr>
        </p:nvSpPr>
        <p:spPr>
          <a:xfrm>
            <a:off x="273000" y="1895700"/>
            <a:ext cx="2167200" cy="143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a:t>INPUT</a:t>
            </a:r>
            <a:endParaRPr sz="2400" b="1"/>
          </a:p>
          <a:p>
            <a:pPr marL="0" lvl="0" indent="0" algn="l" rtl="0">
              <a:lnSpc>
                <a:spcPct val="100000"/>
              </a:lnSpc>
              <a:spcBef>
                <a:spcPts val="1600"/>
              </a:spcBef>
              <a:spcAft>
                <a:spcPts val="1600"/>
              </a:spcAft>
              <a:buNone/>
            </a:pPr>
            <a:r>
              <a:rPr lang="en-GB" i="1"/>
              <a:t>N = 858 (55 with cervical cancer)</a:t>
            </a:r>
            <a:endParaRPr i="1"/>
          </a:p>
        </p:txBody>
      </p:sp>
      <p:sp>
        <p:nvSpPr>
          <p:cNvPr id="376" name="Google Shape;376;p41"/>
          <p:cNvSpPr/>
          <p:nvPr/>
        </p:nvSpPr>
        <p:spPr>
          <a:xfrm flipH="1">
            <a:off x="3409382" y="979361"/>
            <a:ext cx="2351700" cy="3061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1"/>
          <p:cNvSpPr/>
          <p:nvPr/>
        </p:nvSpPr>
        <p:spPr>
          <a:xfrm>
            <a:off x="2440200" y="2305050"/>
            <a:ext cx="831600" cy="287100"/>
          </a:xfrm>
          <a:prstGeom prst="rightArrow">
            <a:avLst>
              <a:gd name="adj1" fmla="val 50000"/>
              <a:gd name="adj2" fmla="val 79606"/>
            </a:avLst>
          </a:prstGeom>
          <a:solidFill>
            <a:schemeClr val="lt2"/>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78" name="Google Shape;378;p41"/>
          <p:cNvPicPr preferRelativeResize="0"/>
          <p:nvPr/>
        </p:nvPicPr>
        <p:blipFill>
          <a:blip r:embed="rId3">
            <a:alphaModFix/>
          </a:blip>
          <a:stretch>
            <a:fillRect/>
          </a:stretch>
        </p:blipFill>
        <p:spPr>
          <a:xfrm>
            <a:off x="521552" y="3330600"/>
            <a:ext cx="1513175" cy="1581299"/>
          </a:xfrm>
          <a:prstGeom prst="rect">
            <a:avLst/>
          </a:prstGeom>
          <a:noFill/>
          <a:ln>
            <a:noFill/>
          </a:ln>
        </p:spPr>
      </p:pic>
      <p:sp>
        <p:nvSpPr>
          <p:cNvPr id="379" name="Google Shape;379;p41"/>
          <p:cNvSpPr txBox="1">
            <a:spLocks noGrp="1"/>
          </p:cNvSpPr>
          <p:nvPr>
            <p:ph type="title" idx="2"/>
          </p:nvPr>
        </p:nvSpPr>
        <p:spPr>
          <a:xfrm>
            <a:off x="13600" y="0"/>
            <a:ext cx="91440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700" b="1"/>
              <a:t>MODEL 2: Cervical Canc</a:t>
            </a:r>
            <a:r>
              <a:rPr lang="en-GB" sz="2700" b="1">
                <a:solidFill>
                  <a:srgbClr val="1B212C"/>
                </a:solidFill>
              </a:rPr>
              <a:t>er Risk Prediction Score</a:t>
            </a:r>
            <a:endParaRPr sz="2700" b="1">
              <a:solidFill>
                <a:srgbClr val="1B212C"/>
              </a:solidFill>
            </a:endParaRPr>
          </a:p>
        </p:txBody>
      </p:sp>
      <p:sp>
        <p:nvSpPr>
          <p:cNvPr id="380" name="Google Shape;380;p41"/>
          <p:cNvSpPr/>
          <p:nvPr/>
        </p:nvSpPr>
        <p:spPr>
          <a:xfrm>
            <a:off x="3381250" y="1096725"/>
            <a:ext cx="2408700" cy="3257400"/>
          </a:xfrm>
          <a:prstGeom prst="rect">
            <a:avLst/>
          </a:prstGeom>
          <a:solidFill>
            <a:srgbClr val="E0E0E0"/>
          </a:solidFill>
          <a:ln w="114300" cap="flat" cmpd="sng">
            <a:solidFill>
              <a:srgbClr val="0D47A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1"/>
          <p:cNvSpPr txBox="1"/>
          <p:nvPr/>
        </p:nvSpPr>
        <p:spPr>
          <a:xfrm>
            <a:off x="3396150" y="1096725"/>
            <a:ext cx="2351700" cy="69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200" b="1">
                <a:latin typeface="Maven Pro"/>
                <a:ea typeface="Maven Pro"/>
                <a:cs typeface="Maven Pro"/>
                <a:sym typeface="Maven Pro"/>
              </a:rPr>
              <a:t>Linear SVC</a:t>
            </a:r>
            <a:endParaRPr sz="3200" b="1">
              <a:latin typeface="Maven Pro"/>
              <a:ea typeface="Maven Pro"/>
              <a:cs typeface="Maven Pro"/>
              <a:sym typeface="Maven Pro"/>
            </a:endParaRPr>
          </a:p>
        </p:txBody>
      </p:sp>
      <p:sp>
        <p:nvSpPr>
          <p:cNvPr id="382" name="Google Shape;382;p41"/>
          <p:cNvSpPr txBox="1"/>
          <p:nvPr/>
        </p:nvSpPr>
        <p:spPr>
          <a:xfrm>
            <a:off x="3399338" y="1790625"/>
            <a:ext cx="2317800" cy="1123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800" b="1">
                <a:latin typeface="MS Gothic"/>
                <a:ea typeface="MS Gothic"/>
                <a:cs typeface="MS Gothic"/>
                <a:sym typeface="MS Gothic"/>
              </a:rPr>
              <a:t>→ C = 0.5</a:t>
            </a:r>
            <a:endParaRPr sz="1800" b="1">
              <a:latin typeface="MS Gothic"/>
              <a:ea typeface="MS Gothic"/>
              <a:cs typeface="MS Gothic"/>
              <a:sym typeface="MS Gothic"/>
            </a:endParaRPr>
          </a:p>
          <a:p>
            <a:pPr marL="0" lvl="0" indent="0" algn="l" rtl="0">
              <a:lnSpc>
                <a:spcPct val="115000"/>
              </a:lnSpc>
              <a:spcBef>
                <a:spcPts val="0"/>
              </a:spcBef>
              <a:spcAft>
                <a:spcPts val="0"/>
              </a:spcAft>
              <a:buNone/>
            </a:pPr>
            <a:r>
              <a:rPr lang="en-GB" sz="1800" b="1">
                <a:latin typeface="MS Gothic"/>
                <a:ea typeface="MS Gothic"/>
                <a:cs typeface="MS Gothic"/>
                <a:sym typeface="MS Gothic"/>
              </a:rPr>
              <a:t>→ squared hinge loss</a:t>
            </a:r>
            <a:endParaRPr sz="1800" b="1">
              <a:latin typeface="MS Gothic"/>
              <a:ea typeface="MS Gothic"/>
              <a:cs typeface="MS Gothic"/>
              <a:sym typeface="MS Gothic"/>
            </a:endParaRPr>
          </a:p>
          <a:p>
            <a:pPr marL="0" lvl="0" indent="0" algn="l" rtl="0">
              <a:lnSpc>
                <a:spcPct val="115000"/>
              </a:lnSpc>
              <a:spcBef>
                <a:spcPts val="0"/>
              </a:spcBef>
              <a:spcAft>
                <a:spcPts val="0"/>
              </a:spcAft>
              <a:buNone/>
            </a:pPr>
            <a:r>
              <a:rPr lang="en-GB" sz="1800" b="1">
                <a:latin typeface="MS Gothic"/>
                <a:ea typeface="MS Gothic"/>
                <a:cs typeface="MS Gothic"/>
                <a:sym typeface="MS Gothic"/>
              </a:rPr>
              <a:t>→ L2 penalty </a:t>
            </a:r>
            <a:endParaRPr sz="2000" b="1">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42"/>
          <p:cNvSpPr txBox="1">
            <a:spLocks noGrp="1"/>
          </p:cNvSpPr>
          <p:nvPr>
            <p:ph type="title"/>
          </p:nvPr>
        </p:nvSpPr>
        <p:spPr>
          <a:xfrm>
            <a:off x="273000" y="1895700"/>
            <a:ext cx="2167200" cy="143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a:t>INPUT</a:t>
            </a:r>
            <a:endParaRPr sz="2400" b="1"/>
          </a:p>
          <a:p>
            <a:pPr marL="0" lvl="0" indent="0" algn="l" rtl="0">
              <a:lnSpc>
                <a:spcPct val="100000"/>
              </a:lnSpc>
              <a:spcBef>
                <a:spcPts val="1600"/>
              </a:spcBef>
              <a:spcAft>
                <a:spcPts val="1600"/>
              </a:spcAft>
              <a:buNone/>
            </a:pPr>
            <a:r>
              <a:rPr lang="en-GB" i="1"/>
              <a:t>N = 858 (55 with cervical cancer)</a:t>
            </a:r>
            <a:endParaRPr i="1"/>
          </a:p>
        </p:txBody>
      </p:sp>
      <p:sp>
        <p:nvSpPr>
          <p:cNvPr id="388" name="Google Shape;388;p42"/>
          <p:cNvSpPr/>
          <p:nvPr/>
        </p:nvSpPr>
        <p:spPr>
          <a:xfrm flipH="1">
            <a:off x="3409382" y="979361"/>
            <a:ext cx="2351700" cy="3061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2"/>
          <p:cNvSpPr/>
          <p:nvPr/>
        </p:nvSpPr>
        <p:spPr>
          <a:xfrm>
            <a:off x="2440200" y="2305050"/>
            <a:ext cx="831600" cy="287100"/>
          </a:xfrm>
          <a:prstGeom prst="rightArrow">
            <a:avLst>
              <a:gd name="adj1" fmla="val 50000"/>
              <a:gd name="adj2" fmla="val 79606"/>
            </a:avLst>
          </a:prstGeom>
          <a:solidFill>
            <a:schemeClr val="lt2"/>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0" name="Google Shape;390;p42"/>
          <p:cNvPicPr preferRelativeResize="0"/>
          <p:nvPr/>
        </p:nvPicPr>
        <p:blipFill>
          <a:blip r:embed="rId3">
            <a:alphaModFix/>
          </a:blip>
          <a:stretch>
            <a:fillRect/>
          </a:stretch>
        </p:blipFill>
        <p:spPr>
          <a:xfrm>
            <a:off x="521552" y="3330600"/>
            <a:ext cx="1513175" cy="1581299"/>
          </a:xfrm>
          <a:prstGeom prst="rect">
            <a:avLst/>
          </a:prstGeom>
          <a:noFill/>
          <a:ln>
            <a:noFill/>
          </a:ln>
        </p:spPr>
      </p:pic>
      <p:sp>
        <p:nvSpPr>
          <p:cNvPr id="391" name="Google Shape;391;p42"/>
          <p:cNvSpPr txBox="1">
            <a:spLocks noGrp="1"/>
          </p:cNvSpPr>
          <p:nvPr>
            <p:ph type="title" idx="2"/>
          </p:nvPr>
        </p:nvSpPr>
        <p:spPr>
          <a:xfrm>
            <a:off x="13600" y="0"/>
            <a:ext cx="91440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700" b="1"/>
              <a:t>MODEL 2: Cervical Canc</a:t>
            </a:r>
            <a:r>
              <a:rPr lang="en-GB" sz="2700" b="1">
                <a:solidFill>
                  <a:srgbClr val="1B212C"/>
                </a:solidFill>
              </a:rPr>
              <a:t>er Risk Prediction Score</a:t>
            </a:r>
            <a:endParaRPr sz="2700" b="1">
              <a:solidFill>
                <a:srgbClr val="1B212C"/>
              </a:solidFill>
            </a:endParaRPr>
          </a:p>
        </p:txBody>
      </p:sp>
      <p:sp>
        <p:nvSpPr>
          <p:cNvPr id="392" name="Google Shape;392;p42"/>
          <p:cNvSpPr/>
          <p:nvPr/>
        </p:nvSpPr>
        <p:spPr>
          <a:xfrm>
            <a:off x="5844663" y="2305050"/>
            <a:ext cx="831600" cy="287100"/>
          </a:xfrm>
          <a:prstGeom prst="rightArrow">
            <a:avLst>
              <a:gd name="adj1" fmla="val 50000"/>
              <a:gd name="adj2" fmla="val 79606"/>
            </a:avLst>
          </a:prstGeom>
          <a:solidFill>
            <a:schemeClr val="lt2"/>
          </a:solidFill>
          <a:ln w="38100" cap="flat" cmpd="sng">
            <a:solidFill>
              <a:srgbClr val="1B21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2"/>
          <p:cNvSpPr/>
          <p:nvPr/>
        </p:nvSpPr>
        <p:spPr>
          <a:xfrm>
            <a:off x="3381250" y="1096725"/>
            <a:ext cx="2408700" cy="3257400"/>
          </a:xfrm>
          <a:prstGeom prst="rect">
            <a:avLst/>
          </a:prstGeom>
          <a:solidFill>
            <a:srgbClr val="E0E0E0"/>
          </a:solidFill>
          <a:ln w="114300" cap="flat" cmpd="sng">
            <a:solidFill>
              <a:srgbClr val="0D47A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2"/>
          <p:cNvSpPr txBox="1"/>
          <p:nvPr/>
        </p:nvSpPr>
        <p:spPr>
          <a:xfrm>
            <a:off x="3396150" y="1096725"/>
            <a:ext cx="2351700" cy="69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200" b="1">
                <a:latin typeface="Maven Pro"/>
                <a:ea typeface="Maven Pro"/>
                <a:cs typeface="Maven Pro"/>
                <a:sym typeface="Maven Pro"/>
              </a:rPr>
              <a:t>Linear SVC</a:t>
            </a:r>
            <a:endParaRPr sz="3200" b="1">
              <a:latin typeface="Maven Pro"/>
              <a:ea typeface="Maven Pro"/>
              <a:cs typeface="Maven Pro"/>
              <a:sym typeface="Maven Pro"/>
            </a:endParaRPr>
          </a:p>
        </p:txBody>
      </p:sp>
      <p:sp>
        <p:nvSpPr>
          <p:cNvPr id="395" name="Google Shape;395;p42"/>
          <p:cNvSpPr txBox="1"/>
          <p:nvPr/>
        </p:nvSpPr>
        <p:spPr>
          <a:xfrm>
            <a:off x="3399338" y="1790625"/>
            <a:ext cx="2317800" cy="1123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800" b="1">
                <a:latin typeface="MS Gothic"/>
                <a:ea typeface="MS Gothic"/>
                <a:cs typeface="MS Gothic"/>
                <a:sym typeface="MS Gothic"/>
              </a:rPr>
              <a:t>→ C = 0.5</a:t>
            </a:r>
            <a:endParaRPr sz="1800" b="1">
              <a:latin typeface="MS Gothic"/>
              <a:ea typeface="MS Gothic"/>
              <a:cs typeface="MS Gothic"/>
              <a:sym typeface="MS Gothic"/>
            </a:endParaRPr>
          </a:p>
          <a:p>
            <a:pPr marL="0" lvl="0" indent="0" algn="l" rtl="0">
              <a:lnSpc>
                <a:spcPct val="115000"/>
              </a:lnSpc>
              <a:spcBef>
                <a:spcPts val="0"/>
              </a:spcBef>
              <a:spcAft>
                <a:spcPts val="0"/>
              </a:spcAft>
              <a:buNone/>
            </a:pPr>
            <a:r>
              <a:rPr lang="en-GB" sz="1800" b="1">
                <a:latin typeface="MS Gothic"/>
                <a:ea typeface="MS Gothic"/>
                <a:cs typeface="MS Gothic"/>
                <a:sym typeface="MS Gothic"/>
              </a:rPr>
              <a:t>→ squared hinge loss</a:t>
            </a:r>
            <a:endParaRPr sz="1800" b="1">
              <a:latin typeface="MS Gothic"/>
              <a:ea typeface="MS Gothic"/>
              <a:cs typeface="MS Gothic"/>
              <a:sym typeface="MS Gothic"/>
            </a:endParaRPr>
          </a:p>
          <a:p>
            <a:pPr marL="0" lvl="0" indent="0" algn="l" rtl="0">
              <a:lnSpc>
                <a:spcPct val="115000"/>
              </a:lnSpc>
              <a:spcBef>
                <a:spcPts val="0"/>
              </a:spcBef>
              <a:spcAft>
                <a:spcPts val="0"/>
              </a:spcAft>
              <a:buNone/>
            </a:pPr>
            <a:r>
              <a:rPr lang="en-GB" sz="1800" b="1">
                <a:latin typeface="MS Gothic"/>
                <a:ea typeface="MS Gothic"/>
                <a:cs typeface="MS Gothic"/>
                <a:sym typeface="MS Gothic"/>
              </a:rPr>
              <a:t>→ L2 penalty </a:t>
            </a:r>
            <a:endParaRPr sz="2000" b="1">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43"/>
          <p:cNvSpPr txBox="1">
            <a:spLocks noGrp="1"/>
          </p:cNvSpPr>
          <p:nvPr>
            <p:ph type="title"/>
          </p:nvPr>
        </p:nvSpPr>
        <p:spPr>
          <a:xfrm>
            <a:off x="273000" y="1895700"/>
            <a:ext cx="2167200" cy="143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a:t>INPUT</a:t>
            </a:r>
            <a:endParaRPr sz="2400" b="1"/>
          </a:p>
          <a:p>
            <a:pPr marL="0" lvl="0" indent="0" algn="l" rtl="0">
              <a:lnSpc>
                <a:spcPct val="100000"/>
              </a:lnSpc>
              <a:spcBef>
                <a:spcPts val="1600"/>
              </a:spcBef>
              <a:spcAft>
                <a:spcPts val="1600"/>
              </a:spcAft>
              <a:buNone/>
            </a:pPr>
            <a:r>
              <a:rPr lang="en-GB" i="1"/>
              <a:t>N = 858 (55 with cervical cancer)</a:t>
            </a:r>
            <a:endParaRPr i="1"/>
          </a:p>
        </p:txBody>
      </p:sp>
      <p:sp>
        <p:nvSpPr>
          <p:cNvPr id="401" name="Google Shape;401;p43"/>
          <p:cNvSpPr/>
          <p:nvPr/>
        </p:nvSpPr>
        <p:spPr>
          <a:xfrm flipH="1">
            <a:off x="3409382" y="979361"/>
            <a:ext cx="2351700" cy="3061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3"/>
          <p:cNvSpPr/>
          <p:nvPr/>
        </p:nvSpPr>
        <p:spPr>
          <a:xfrm>
            <a:off x="2440200" y="2305050"/>
            <a:ext cx="831600" cy="287100"/>
          </a:xfrm>
          <a:prstGeom prst="rightArrow">
            <a:avLst>
              <a:gd name="adj1" fmla="val 50000"/>
              <a:gd name="adj2" fmla="val 79606"/>
            </a:avLst>
          </a:prstGeom>
          <a:solidFill>
            <a:schemeClr val="lt2"/>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3" name="Google Shape;403;p43"/>
          <p:cNvPicPr preferRelativeResize="0"/>
          <p:nvPr/>
        </p:nvPicPr>
        <p:blipFill>
          <a:blip r:embed="rId3">
            <a:alphaModFix/>
          </a:blip>
          <a:stretch>
            <a:fillRect/>
          </a:stretch>
        </p:blipFill>
        <p:spPr>
          <a:xfrm>
            <a:off x="521552" y="3330600"/>
            <a:ext cx="1513175" cy="1581299"/>
          </a:xfrm>
          <a:prstGeom prst="rect">
            <a:avLst/>
          </a:prstGeom>
          <a:noFill/>
          <a:ln>
            <a:noFill/>
          </a:ln>
        </p:spPr>
      </p:pic>
      <p:sp>
        <p:nvSpPr>
          <p:cNvPr id="404" name="Google Shape;404;p43"/>
          <p:cNvSpPr txBox="1">
            <a:spLocks noGrp="1"/>
          </p:cNvSpPr>
          <p:nvPr>
            <p:ph type="title" idx="2"/>
          </p:nvPr>
        </p:nvSpPr>
        <p:spPr>
          <a:xfrm>
            <a:off x="13600" y="0"/>
            <a:ext cx="91440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700" b="1"/>
              <a:t>MODEL 2: Cervical Canc</a:t>
            </a:r>
            <a:r>
              <a:rPr lang="en-GB" sz="2700" b="1">
                <a:solidFill>
                  <a:srgbClr val="1B212C"/>
                </a:solidFill>
              </a:rPr>
              <a:t>er Risk Prediction Score</a:t>
            </a:r>
            <a:endParaRPr sz="2700" b="1">
              <a:solidFill>
                <a:srgbClr val="1B212C"/>
              </a:solidFill>
            </a:endParaRPr>
          </a:p>
        </p:txBody>
      </p:sp>
      <p:sp>
        <p:nvSpPr>
          <p:cNvPr id="405" name="Google Shape;405;p43"/>
          <p:cNvSpPr/>
          <p:nvPr/>
        </p:nvSpPr>
        <p:spPr>
          <a:xfrm>
            <a:off x="5844663" y="2305050"/>
            <a:ext cx="831600" cy="287100"/>
          </a:xfrm>
          <a:prstGeom prst="rightArrow">
            <a:avLst>
              <a:gd name="adj1" fmla="val 50000"/>
              <a:gd name="adj2" fmla="val 79606"/>
            </a:avLst>
          </a:prstGeom>
          <a:solidFill>
            <a:schemeClr val="lt2"/>
          </a:solidFill>
          <a:ln w="38100" cap="flat" cmpd="sng">
            <a:solidFill>
              <a:srgbClr val="1B212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3"/>
          <p:cNvSpPr/>
          <p:nvPr/>
        </p:nvSpPr>
        <p:spPr>
          <a:xfrm>
            <a:off x="3381250" y="1096725"/>
            <a:ext cx="2408700" cy="3257400"/>
          </a:xfrm>
          <a:prstGeom prst="rect">
            <a:avLst/>
          </a:prstGeom>
          <a:solidFill>
            <a:srgbClr val="E0E0E0"/>
          </a:solidFill>
          <a:ln w="114300" cap="flat" cmpd="sng">
            <a:solidFill>
              <a:srgbClr val="0D47A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3"/>
          <p:cNvSpPr txBox="1">
            <a:spLocks noGrp="1"/>
          </p:cNvSpPr>
          <p:nvPr>
            <p:ph type="title"/>
          </p:nvPr>
        </p:nvSpPr>
        <p:spPr>
          <a:xfrm>
            <a:off x="6759500" y="2007975"/>
            <a:ext cx="2167200" cy="1434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400" b="1">
                <a:solidFill>
                  <a:srgbClr val="1B212C"/>
                </a:solidFill>
              </a:rPr>
              <a:t>OUTPUT</a:t>
            </a:r>
            <a:endParaRPr sz="2400" b="1">
              <a:solidFill>
                <a:srgbClr val="1B212C"/>
              </a:solidFill>
            </a:endParaRPr>
          </a:p>
          <a:p>
            <a:pPr marL="0" lvl="0" indent="0" algn="l" rtl="0">
              <a:lnSpc>
                <a:spcPct val="100000"/>
              </a:lnSpc>
              <a:spcBef>
                <a:spcPts val="1600"/>
              </a:spcBef>
              <a:spcAft>
                <a:spcPts val="1600"/>
              </a:spcAft>
              <a:buNone/>
            </a:pPr>
            <a:r>
              <a:rPr lang="en-GB" i="1">
                <a:solidFill>
                  <a:srgbClr val="1B212C"/>
                </a:solidFill>
              </a:rPr>
              <a:t>Cervical Cancer Risk Prediction Score: 0 (no risk) to 4 (high risk)</a:t>
            </a:r>
            <a:endParaRPr i="1">
              <a:solidFill>
                <a:srgbClr val="1B212C"/>
              </a:solidFill>
            </a:endParaRPr>
          </a:p>
        </p:txBody>
      </p:sp>
      <p:sp>
        <p:nvSpPr>
          <p:cNvPr id="408" name="Google Shape;408;p43"/>
          <p:cNvSpPr txBox="1"/>
          <p:nvPr/>
        </p:nvSpPr>
        <p:spPr>
          <a:xfrm>
            <a:off x="3399338" y="1790625"/>
            <a:ext cx="2317800" cy="1123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800" b="1">
                <a:latin typeface="MS Gothic"/>
                <a:ea typeface="MS Gothic"/>
                <a:cs typeface="MS Gothic"/>
                <a:sym typeface="MS Gothic"/>
              </a:rPr>
              <a:t>→ C = 0.5</a:t>
            </a:r>
            <a:endParaRPr sz="1800" b="1">
              <a:latin typeface="MS Gothic"/>
              <a:ea typeface="MS Gothic"/>
              <a:cs typeface="MS Gothic"/>
              <a:sym typeface="MS Gothic"/>
            </a:endParaRPr>
          </a:p>
          <a:p>
            <a:pPr marL="0" lvl="0" indent="0" algn="l" rtl="0">
              <a:lnSpc>
                <a:spcPct val="115000"/>
              </a:lnSpc>
              <a:spcBef>
                <a:spcPts val="0"/>
              </a:spcBef>
              <a:spcAft>
                <a:spcPts val="0"/>
              </a:spcAft>
              <a:buNone/>
            </a:pPr>
            <a:r>
              <a:rPr lang="en-GB" sz="1800" b="1">
                <a:latin typeface="MS Gothic"/>
                <a:ea typeface="MS Gothic"/>
                <a:cs typeface="MS Gothic"/>
                <a:sym typeface="MS Gothic"/>
              </a:rPr>
              <a:t>→ squared hinge loss</a:t>
            </a:r>
            <a:endParaRPr sz="1800" b="1">
              <a:latin typeface="MS Gothic"/>
              <a:ea typeface="MS Gothic"/>
              <a:cs typeface="MS Gothic"/>
              <a:sym typeface="MS Gothic"/>
            </a:endParaRPr>
          </a:p>
          <a:p>
            <a:pPr marL="0" lvl="0" indent="0" algn="l" rtl="0">
              <a:lnSpc>
                <a:spcPct val="115000"/>
              </a:lnSpc>
              <a:spcBef>
                <a:spcPts val="0"/>
              </a:spcBef>
              <a:spcAft>
                <a:spcPts val="0"/>
              </a:spcAft>
              <a:buNone/>
            </a:pPr>
            <a:r>
              <a:rPr lang="en-GB" sz="1800" b="1">
                <a:latin typeface="MS Gothic"/>
                <a:ea typeface="MS Gothic"/>
                <a:cs typeface="MS Gothic"/>
                <a:sym typeface="MS Gothic"/>
              </a:rPr>
              <a:t>→ L2 penalty </a:t>
            </a:r>
            <a:endParaRPr sz="2000" b="1">
              <a:latin typeface="Lato"/>
              <a:ea typeface="Lato"/>
              <a:cs typeface="Lato"/>
              <a:sym typeface="Lato"/>
            </a:endParaRPr>
          </a:p>
        </p:txBody>
      </p:sp>
      <p:sp>
        <p:nvSpPr>
          <p:cNvPr id="409" name="Google Shape;409;p43"/>
          <p:cNvSpPr txBox="1"/>
          <p:nvPr/>
        </p:nvSpPr>
        <p:spPr>
          <a:xfrm>
            <a:off x="3396150" y="1096725"/>
            <a:ext cx="2351700" cy="69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200" b="1">
                <a:latin typeface="Maven Pro"/>
                <a:ea typeface="Maven Pro"/>
                <a:cs typeface="Maven Pro"/>
                <a:sym typeface="Maven Pro"/>
              </a:rPr>
              <a:t>Linear SVC</a:t>
            </a:r>
            <a:endParaRPr sz="3200" b="1">
              <a:latin typeface="Maven Pro"/>
              <a:ea typeface="Maven Pro"/>
              <a:cs typeface="Maven Pro"/>
              <a:sym typeface="Maven Pr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44"/>
          <p:cNvSpPr txBox="1">
            <a:spLocks noGrp="1"/>
          </p:cNvSpPr>
          <p:nvPr>
            <p:ph type="title"/>
          </p:nvPr>
        </p:nvSpPr>
        <p:spPr>
          <a:xfrm>
            <a:off x="1085850" y="393750"/>
            <a:ext cx="7986600" cy="6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a:solidFill>
                  <a:schemeClr val="lt2"/>
                </a:solidFill>
              </a:rPr>
              <a:t>Project timeline: </a:t>
            </a:r>
            <a:r>
              <a:rPr lang="en-GB" sz="2000" b="1" i="1">
                <a:solidFill>
                  <a:schemeClr val="lt2"/>
                </a:solidFill>
              </a:rPr>
              <a:t>Cervix shape Classification (CNN)</a:t>
            </a:r>
            <a:endParaRPr sz="2800" b="1" i="1">
              <a:solidFill>
                <a:schemeClr val="lt2"/>
              </a:solidFill>
            </a:endParaRPr>
          </a:p>
        </p:txBody>
      </p:sp>
      <p:sp>
        <p:nvSpPr>
          <p:cNvPr id="415" name="Google Shape;415;p44"/>
          <p:cNvSpPr txBox="1"/>
          <p:nvPr/>
        </p:nvSpPr>
        <p:spPr>
          <a:xfrm>
            <a:off x="3344050" y="1432575"/>
            <a:ext cx="13287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008FFF"/>
                </a:solidFill>
                <a:latin typeface="Roboto"/>
                <a:ea typeface="Roboto"/>
                <a:cs typeface="Roboto"/>
                <a:sym typeface="Roboto"/>
              </a:rPr>
              <a:t>AUGUST</a:t>
            </a:r>
            <a:endParaRPr sz="2000" b="1">
              <a:solidFill>
                <a:srgbClr val="008FFF"/>
              </a:solidFill>
              <a:latin typeface="Roboto"/>
              <a:ea typeface="Roboto"/>
              <a:cs typeface="Roboto"/>
              <a:sym typeface="Roboto"/>
            </a:endParaRPr>
          </a:p>
          <a:p>
            <a:pPr marL="0" lvl="0" indent="0" algn="l" rtl="0">
              <a:spcBef>
                <a:spcPts val="1600"/>
              </a:spcBef>
              <a:spcAft>
                <a:spcPts val="1600"/>
              </a:spcAft>
              <a:buNone/>
            </a:pPr>
            <a:endParaRPr sz="2000" b="1">
              <a:solidFill>
                <a:srgbClr val="008FFF"/>
              </a:solidFill>
              <a:latin typeface="Roboto"/>
              <a:ea typeface="Roboto"/>
              <a:cs typeface="Roboto"/>
              <a:sym typeface="Roboto"/>
            </a:endParaRPr>
          </a:p>
        </p:txBody>
      </p:sp>
      <p:cxnSp>
        <p:nvCxnSpPr>
          <p:cNvPr id="416" name="Google Shape;416;p44"/>
          <p:cNvCxnSpPr/>
          <p:nvPr/>
        </p:nvCxnSpPr>
        <p:spPr>
          <a:xfrm>
            <a:off x="1761628"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17" name="Google Shape;417;p44"/>
          <p:cNvSpPr/>
          <p:nvPr/>
        </p:nvSpPr>
        <p:spPr>
          <a:xfrm flipH="1">
            <a:off x="1228048"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18" name="Google Shape;418;p44"/>
          <p:cNvSpPr/>
          <p:nvPr/>
        </p:nvSpPr>
        <p:spPr>
          <a:xfrm>
            <a:off x="1227675"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19" name="Google Shape;419;p44"/>
          <p:cNvCxnSpPr/>
          <p:nvPr/>
        </p:nvCxnSpPr>
        <p:spPr>
          <a:xfrm>
            <a:off x="2855284"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20" name="Google Shape;420;p44"/>
          <p:cNvSpPr/>
          <p:nvPr/>
        </p:nvSpPr>
        <p:spPr>
          <a:xfrm flipH="1">
            <a:off x="2321705"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421" name="Google Shape;421;p44"/>
          <p:cNvSpPr/>
          <p:nvPr/>
        </p:nvSpPr>
        <p:spPr>
          <a:xfrm>
            <a:off x="2321332"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22" name="Google Shape;422;p44"/>
          <p:cNvCxnSpPr/>
          <p:nvPr/>
        </p:nvCxnSpPr>
        <p:spPr>
          <a:xfrm>
            <a:off x="3949490"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23" name="Google Shape;423;p44"/>
          <p:cNvSpPr/>
          <p:nvPr/>
        </p:nvSpPr>
        <p:spPr>
          <a:xfrm flipH="1">
            <a:off x="3415911"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24" name="Google Shape;424;p44"/>
          <p:cNvSpPr/>
          <p:nvPr/>
        </p:nvSpPr>
        <p:spPr>
          <a:xfrm>
            <a:off x="3415538"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25" name="Google Shape;425;p44"/>
          <p:cNvCxnSpPr/>
          <p:nvPr/>
        </p:nvCxnSpPr>
        <p:spPr>
          <a:xfrm>
            <a:off x="5041054"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26" name="Google Shape;426;p44"/>
          <p:cNvSpPr/>
          <p:nvPr/>
        </p:nvSpPr>
        <p:spPr>
          <a:xfrm flipH="1">
            <a:off x="4507474"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27" name="Google Shape;427;p44"/>
          <p:cNvSpPr/>
          <p:nvPr/>
        </p:nvSpPr>
        <p:spPr>
          <a:xfrm>
            <a:off x="4507101"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28" name="Google Shape;428;p44"/>
          <p:cNvCxnSpPr/>
          <p:nvPr/>
        </p:nvCxnSpPr>
        <p:spPr>
          <a:xfrm>
            <a:off x="6129352"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29" name="Google Shape;429;p44"/>
          <p:cNvSpPr/>
          <p:nvPr/>
        </p:nvSpPr>
        <p:spPr>
          <a:xfrm flipH="1">
            <a:off x="5595772"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30" name="Google Shape;430;p44"/>
          <p:cNvSpPr/>
          <p:nvPr/>
        </p:nvSpPr>
        <p:spPr>
          <a:xfrm>
            <a:off x="559540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31" name="Google Shape;431;p44"/>
          <p:cNvCxnSpPr/>
          <p:nvPr/>
        </p:nvCxnSpPr>
        <p:spPr>
          <a:xfrm>
            <a:off x="7221273"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32" name="Google Shape;432;p44"/>
          <p:cNvSpPr/>
          <p:nvPr/>
        </p:nvSpPr>
        <p:spPr>
          <a:xfrm flipH="1">
            <a:off x="6687693"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33" name="Google Shape;433;p44"/>
          <p:cNvSpPr/>
          <p:nvPr/>
        </p:nvSpPr>
        <p:spPr>
          <a:xfrm>
            <a:off x="668732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34" name="Google Shape;434;p44"/>
          <p:cNvSpPr/>
          <p:nvPr/>
        </p:nvSpPr>
        <p:spPr>
          <a:xfrm>
            <a:off x="135550" y="2547063"/>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35" name="Google Shape;435;p44"/>
          <p:cNvSpPr/>
          <p:nvPr/>
        </p:nvSpPr>
        <p:spPr>
          <a:xfrm flipH="1">
            <a:off x="135923" y="2409583"/>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36" name="Google Shape;436;p44"/>
          <p:cNvSpPr/>
          <p:nvPr/>
        </p:nvSpPr>
        <p:spPr>
          <a:xfrm flipH="1">
            <a:off x="7775643" y="2410933"/>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37" name="Google Shape;437;p44"/>
          <p:cNvSpPr/>
          <p:nvPr/>
        </p:nvSpPr>
        <p:spPr>
          <a:xfrm>
            <a:off x="7775245"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38" name="Google Shape;438;p44"/>
          <p:cNvCxnSpPr/>
          <p:nvPr/>
        </p:nvCxnSpPr>
        <p:spPr>
          <a:xfrm>
            <a:off x="8182398" y="17422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39" name="Google Shape;439;p44"/>
          <p:cNvSpPr txBox="1"/>
          <p:nvPr/>
        </p:nvSpPr>
        <p:spPr>
          <a:xfrm>
            <a:off x="7279100" y="1443050"/>
            <a:ext cx="17247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2000" b="1">
                <a:solidFill>
                  <a:srgbClr val="008FFF"/>
                </a:solidFill>
                <a:latin typeface="Roboto"/>
                <a:ea typeface="Roboto"/>
                <a:cs typeface="Roboto"/>
                <a:sym typeface="Roboto"/>
              </a:rPr>
              <a:t>SEPTEMBER</a:t>
            </a:r>
            <a:endParaRPr sz="2000" b="1">
              <a:solidFill>
                <a:srgbClr val="008FFF"/>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5"/>
          <p:cNvSpPr txBox="1">
            <a:spLocks noGrp="1"/>
          </p:cNvSpPr>
          <p:nvPr>
            <p:ph type="title"/>
          </p:nvPr>
        </p:nvSpPr>
        <p:spPr>
          <a:xfrm>
            <a:off x="1085850" y="393750"/>
            <a:ext cx="7986600" cy="6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a:solidFill>
                  <a:schemeClr val="lt2"/>
                </a:solidFill>
              </a:rPr>
              <a:t>Project timeline: </a:t>
            </a:r>
            <a:r>
              <a:rPr lang="en-GB" sz="2000" b="1" i="1">
                <a:solidFill>
                  <a:schemeClr val="lt2"/>
                </a:solidFill>
              </a:rPr>
              <a:t>Cervix shape Classification (CNN)</a:t>
            </a:r>
            <a:endParaRPr sz="2800" b="1" i="1">
              <a:solidFill>
                <a:schemeClr val="lt2"/>
              </a:solidFill>
            </a:endParaRPr>
          </a:p>
        </p:txBody>
      </p:sp>
      <p:sp>
        <p:nvSpPr>
          <p:cNvPr id="445" name="Google Shape;445;p45"/>
          <p:cNvSpPr txBox="1"/>
          <p:nvPr/>
        </p:nvSpPr>
        <p:spPr>
          <a:xfrm>
            <a:off x="3344050" y="1432575"/>
            <a:ext cx="13287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008FFF"/>
                </a:solidFill>
                <a:latin typeface="Roboto"/>
                <a:ea typeface="Roboto"/>
                <a:cs typeface="Roboto"/>
                <a:sym typeface="Roboto"/>
              </a:rPr>
              <a:t>AUGUST</a:t>
            </a:r>
            <a:endParaRPr sz="2000" b="1">
              <a:solidFill>
                <a:srgbClr val="008FFF"/>
              </a:solidFill>
              <a:latin typeface="Roboto"/>
              <a:ea typeface="Roboto"/>
              <a:cs typeface="Roboto"/>
              <a:sym typeface="Roboto"/>
            </a:endParaRPr>
          </a:p>
          <a:p>
            <a:pPr marL="0" lvl="0" indent="0" algn="l" rtl="0">
              <a:spcBef>
                <a:spcPts val="1600"/>
              </a:spcBef>
              <a:spcAft>
                <a:spcPts val="1600"/>
              </a:spcAft>
              <a:buNone/>
            </a:pPr>
            <a:endParaRPr sz="2000" b="1">
              <a:solidFill>
                <a:srgbClr val="008FFF"/>
              </a:solidFill>
              <a:latin typeface="Roboto"/>
              <a:ea typeface="Roboto"/>
              <a:cs typeface="Roboto"/>
              <a:sym typeface="Roboto"/>
            </a:endParaRPr>
          </a:p>
        </p:txBody>
      </p:sp>
      <p:cxnSp>
        <p:nvCxnSpPr>
          <p:cNvPr id="446" name="Google Shape;446;p45"/>
          <p:cNvCxnSpPr/>
          <p:nvPr/>
        </p:nvCxnSpPr>
        <p:spPr>
          <a:xfrm>
            <a:off x="1761628"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47" name="Google Shape;447;p45"/>
          <p:cNvSpPr/>
          <p:nvPr/>
        </p:nvSpPr>
        <p:spPr>
          <a:xfrm flipH="1">
            <a:off x="1228048"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48" name="Google Shape;448;p45"/>
          <p:cNvSpPr/>
          <p:nvPr/>
        </p:nvSpPr>
        <p:spPr>
          <a:xfrm>
            <a:off x="1227675"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49" name="Google Shape;449;p45"/>
          <p:cNvCxnSpPr/>
          <p:nvPr/>
        </p:nvCxnSpPr>
        <p:spPr>
          <a:xfrm>
            <a:off x="2855284"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50" name="Google Shape;450;p45"/>
          <p:cNvSpPr/>
          <p:nvPr/>
        </p:nvSpPr>
        <p:spPr>
          <a:xfrm flipH="1">
            <a:off x="2321705"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451" name="Google Shape;451;p45"/>
          <p:cNvSpPr/>
          <p:nvPr/>
        </p:nvSpPr>
        <p:spPr>
          <a:xfrm>
            <a:off x="2321332"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52" name="Google Shape;452;p45"/>
          <p:cNvCxnSpPr/>
          <p:nvPr/>
        </p:nvCxnSpPr>
        <p:spPr>
          <a:xfrm>
            <a:off x="3949490"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53" name="Google Shape;453;p45"/>
          <p:cNvSpPr/>
          <p:nvPr/>
        </p:nvSpPr>
        <p:spPr>
          <a:xfrm flipH="1">
            <a:off x="3415911"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54" name="Google Shape;454;p45"/>
          <p:cNvSpPr/>
          <p:nvPr/>
        </p:nvSpPr>
        <p:spPr>
          <a:xfrm>
            <a:off x="3415538"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55" name="Google Shape;455;p45"/>
          <p:cNvCxnSpPr/>
          <p:nvPr/>
        </p:nvCxnSpPr>
        <p:spPr>
          <a:xfrm>
            <a:off x="5041054"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56" name="Google Shape;456;p45"/>
          <p:cNvSpPr/>
          <p:nvPr/>
        </p:nvSpPr>
        <p:spPr>
          <a:xfrm flipH="1">
            <a:off x="4507474"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57" name="Google Shape;457;p45"/>
          <p:cNvSpPr/>
          <p:nvPr/>
        </p:nvSpPr>
        <p:spPr>
          <a:xfrm>
            <a:off x="4507101"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58" name="Google Shape;458;p45"/>
          <p:cNvCxnSpPr/>
          <p:nvPr/>
        </p:nvCxnSpPr>
        <p:spPr>
          <a:xfrm>
            <a:off x="6129352"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59" name="Google Shape;459;p45"/>
          <p:cNvSpPr/>
          <p:nvPr/>
        </p:nvSpPr>
        <p:spPr>
          <a:xfrm flipH="1">
            <a:off x="5595772"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60" name="Google Shape;460;p45"/>
          <p:cNvSpPr/>
          <p:nvPr/>
        </p:nvSpPr>
        <p:spPr>
          <a:xfrm>
            <a:off x="559540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61" name="Google Shape;461;p45"/>
          <p:cNvCxnSpPr/>
          <p:nvPr/>
        </p:nvCxnSpPr>
        <p:spPr>
          <a:xfrm>
            <a:off x="7221273"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62" name="Google Shape;462;p45"/>
          <p:cNvSpPr/>
          <p:nvPr/>
        </p:nvSpPr>
        <p:spPr>
          <a:xfrm flipH="1">
            <a:off x="6687693"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63" name="Google Shape;463;p45"/>
          <p:cNvSpPr/>
          <p:nvPr/>
        </p:nvSpPr>
        <p:spPr>
          <a:xfrm>
            <a:off x="668732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64" name="Google Shape;464;p45"/>
          <p:cNvSpPr/>
          <p:nvPr/>
        </p:nvSpPr>
        <p:spPr>
          <a:xfrm>
            <a:off x="135550" y="2547063"/>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65" name="Google Shape;465;p45"/>
          <p:cNvSpPr/>
          <p:nvPr/>
        </p:nvSpPr>
        <p:spPr>
          <a:xfrm flipH="1">
            <a:off x="135923" y="2409583"/>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66" name="Google Shape;466;p45"/>
          <p:cNvSpPr/>
          <p:nvPr/>
        </p:nvSpPr>
        <p:spPr>
          <a:xfrm flipH="1">
            <a:off x="7775643" y="2410933"/>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67" name="Google Shape;467;p45"/>
          <p:cNvSpPr/>
          <p:nvPr/>
        </p:nvSpPr>
        <p:spPr>
          <a:xfrm>
            <a:off x="7775245"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68" name="Google Shape;468;p45"/>
          <p:cNvCxnSpPr/>
          <p:nvPr/>
        </p:nvCxnSpPr>
        <p:spPr>
          <a:xfrm>
            <a:off x="8182398" y="17422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69" name="Google Shape;469;p45"/>
          <p:cNvSpPr txBox="1"/>
          <p:nvPr/>
        </p:nvSpPr>
        <p:spPr>
          <a:xfrm>
            <a:off x="7279100" y="1443050"/>
            <a:ext cx="17247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2000" b="1">
                <a:solidFill>
                  <a:srgbClr val="008FFF"/>
                </a:solidFill>
                <a:latin typeface="Roboto"/>
                <a:ea typeface="Roboto"/>
                <a:cs typeface="Roboto"/>
                <a:sym typeface="Roboto"/>
              </a:rPr>
              <a:t>SEPTEMBER</a:t>
            </a:r>
            <a:endParaRPr sz="2000" b="1">
              <a:solidFill>
                <a:srgbClr val="008FFF"/>
              </a:solidFill>
              <a:latin typeface="Roboto"/>
              <a:ea typeface="Roboto"/>
              <a:cs typeface="Roboto"/>
              <a:sym typeface="Roboto"/>
            </a:endParaRPr>
          </a:p>
        </p:txBody>
      </p:sp>
      <p:sp>
        <p:nvSpPr>
          <p:cNvPr id="470" name="Google Shape;470;p45"/>
          <p:cNvSpPr txBox="1"/>
          <p:nvPr/>
        </p:nvSpPr>
        <p:spPr>
          <a:xfrm>
            <a:off x="135925" y="2760900"/>
            <a:ext cx="2277000" cy="44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300" b="1">
                <a:solidFill>
                  <a:schemeClr val="lt2"/>
                </a:solidFill>
              </a:rPr>
              <a:t>Segmentation</a:t>
            </a:r>
            <a:endParaRPr sz="2300" b="1">
              <a:solidFill>
                <a:schemeClr val="lt2"/>
              </a:solidFill>
            </a:endParaRPr>
          </a:p>
        </p:txBody>
      </p:sp>
      <p:cxnSp>
        <p:nvCxnSpPr>
          <p:cNvPr id="471" name="Google Shape;471;p45"/>
          <p:cNvCxnSpPr/>
          <p:nvPr/>
        </p:nvCxnSpPr>
        <p:spPr>
          <a:xfrm flipH="1">
            <a:off x="2300229" y="2689338"/>
            <a:ext cx="1500" cy="473100"/>
          </a:xfrm>
          <a:prstGeom prst="straightConnector1">
            <a:avLst/>
          </a:prstGeom>
          <a:noFill/>
          <a:ln w="38100" cap="flat" cmpd="sng">
            <a:solidFill>
              <a:srgbClr val="FFFFFF"/>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46"/>
          <p:cNvSpPr txBox="1">
            <a:spLocks noGrp="1"/>
          </p:cNvSpPr>
          <p:nvPr>
            <p:ph type="title"/>
          </p:nvPr>
        </p:nvSpPr>
        <p:spPr>
          <a:xfrm>
            <a:off x="1085850" y="393750"/>
            <a:ext cx="7986600" cy="6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a:solidFill>
                  <a:schemeClr val="lt2"/>
                </a:solidFill>
              </a:rPr>
              <a:t>Project timeline: </a:t>
            </a:r>
            <a:r>
              <a:rPr lang="en-GB" sz="2000" b="1" i="1">
                <a:solidFill>
                  <a:schemeClr val="lt2"/>
                </a:solidFill>
              </a:rPr>
              <a:t>Cervix shape Classification (CNN)</a:t>
            </a:r>
            <a:endParaRPr sz="2800" b="1" i="1">
              <a:solidFill>
                <a:schemeClr val="lt2"/>
              </a:solidFill>
            </a:endParaRPr>
          </a:p>
        </p:txBody>
      </p:sp>
      <p:sp>
        <p:nvSpPr>
          <p:cNvPr id="477" name="Google Shape;477;p46"/>
          <p:cNvSpPr txBox="1"/>
          <p:nvPr/>
        </p:nvSpPr>
        <p:spPr>
          <a:xfrm>
            <a:off x="3344050" y="1432575"/>
            <a:ext cx="13287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008FFF"/>
                </a:solidFill>
                <a:latin typeface="Roboto"/>
                <a:ea typeface="Roboto"/>
                <a:cs typeface="Roboto"/>
                <a:sym typeface="Roboto"/>
              </a:rPr>
              <a:t>AUGUST</a:t>
            </a:r>
            <a:endParaRPr sz="2000" b="1">
              <a:solidFill>
                <a:srgbClr val="008FFF"/>
              </a:solidFill>
              <a:latin typeface="Roboto"/>
              <a:ea typeface="Roboto"/>
              <a:cs typeface="Roboto"/>
              <a:sym typeface="Roboto"/>
            </a:endParaRPr>
          </a:p>
          <a:p>
            <a:pPr marL="0" lvl="0" indent="0" algn="l" rtl="0">
              <a:spcBef>
                <a:spcPts val="1600"/>
              </a:spcBef>
              <a:spcAft>
                <a:spcPts val="1600"/>
              </a:spcAft>
              <a:buNone/>
            </a:pPr>
            <a:endParaRPr sz="2000" b="1">
              <a:solidFill>
                <a:srgbClr val="008FFF"/>
              </a:solidFill>
              <a:latin typeface="Roboto"/>
              <a:ea typeface="Roboto"/>
              <a:cs typeface="Roboto"/>
              <a:sym typeface="Roboto"/>
            </a:endParaRPr>
          </a:p>
        </p:txBody>
      </p:sp>
      <p:cxnSp>
        <p:nvCxnSpPr>
          <p:cNvPr id="478" name="Google Shape;478;p46"/>
          <p:cNvCxnSpPr/>
          <p:nvPr/>
        </p:nvCxnSpPr>
        <p:spPr>
          <a:xfrm>
            <a:off x="1761628"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79" name="Google Shape;479;p46"/>
          <p:cNvSpPr/>
          <p:nvPr/>
        </p:nvSpPr>
        <p:spPr>
          <a:xfrm flipH="1">
            <a:off x="1228048"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80" name="Google Shape;480;p46"/>
          <p:cNvSpPr/>
          <p:nvPr/>
        </p:nvSpPr>
        <p:spPr>
          <a:xfrm>
            <a:off x="1227675"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81" name="Google Shape;481;p46"/>
          <p:cNvCxnSpPr/>
          <p:nvPr/>
        </p:nvCxnSpPr>
        <p:spPr>
          <a:xfrm>
            <a:off x="2855284"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82" name="Google Shape;482;p46"/>
          <p:cNvSpPr/>
          <p:nvPr/>
        </p:nvSpPr>
        <p:spPr>
          <a:xfrm flipH="1">
            <a:off x="2321705"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483" name="Google Shape;483;p46"/>
          <p:cNvSpPr/>
          <p:nvPr/>
        </p:nvSpPr>
        <p:spPr>
          <a:xfrm>
            <a:off x="2321332"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84" name="Google Shape;484;p46"/>
          <p:cNvCxnSpPr/>
          <p:nvPr/>
        </p:nvCxnSpPr>
        <p:spPr>
          <a:xfrm>
            <a:off x="3949490"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485" name="Google Shape;485;p46"/>
          <p:cNvSpPr/>
          <p:nvPr/>
        </p:nvSpPr>
        <p:spPr>
          <a:xfrm flipH="1">
            <a:off x="3415911"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86" name="Google Shape;486;p46"/>
          <p:cNvSpPr/>
          <p:nvPr/>
        </p:nvSpPr>
        <p:spPr>
          <a:xfrm>
            <a:off x="3415538"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87" name="Google Shape;487;p46"/>
          <p:cNvCxnSpPr/>
          <p:nvPr/>
        </p:nvCxnSpPr>
        <p:spPr>
          <a:xfrm>
            <a:off x="5041054"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88" name="Google Shape;488;p46"/>
          <p:cNvSpPr/>
          <p:nvPr/>
        </p:nvSpPr>
        <p:spPr>
          <a:xfrm flipH="1">
            <a:off x="4507474"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89" name="Google Shape;489;p46"/>
          <p:cNvSpPr/>
          <p:nvPr/>
        </p:nvSpPr>
        <p:spPr>
          <a:xfrm>
            <a:off x="4507101"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90" name="Google Shape;490;p46"/>
          <p:cNvCxnSpPr/>
          <p:nvPr/>
        </p:nvCxnSpPr>
        <p:spPr>
          <a:xfrm>
            <a:off x="6129352"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91" name="Google Shape;491;p46"/>
          <p:cNvSpPr/>
          <p:nvPr/>
        </p:nvSpPr>
        <p:spPr>
          <a:xfrm flipH="1">
            <a:off x="5595772"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92" name="Google Shape;492;p46"/>
          <p:cNvSpPr/>
          <p:nvPr/>
        </p:nvSpPr>
        <p:spPr>
          <a:xfrm>
            <a:off x="559540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493" name="Google Shape;493;p46"/>
          <p:cNvCxnSpPr/>
          <p:nvPr/>
        </p:nvCxnSpPr>
        <p:spPr>
          <a:xfrm>
            <a:off x="7221273"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494" name="Google Shape;494;p46"/>
          <p:cNvSpPr/>
          <p:nvPr/>
        </p:nvSpPr>
        <p:spPr>
          <a:xfrm flipH="1">
            <a:off x="6687693"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95" name="Google Shape;495;p46"/>
          <p:cNvSpPr/>
          <p:nvPr/>
        </p:nvSpPr>
        <p:spPr>
          <a:xfrm>
            <a:off x="668732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96" name="Google Shape;496;p46"/>
          <p:cNvSpPr/>
          <p:nvPr/>
        </p:nvSpPr>
        <p:spPr>
          <a:xfrm>
            <a:off x="135550" y="2547063"/>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97" name="Google Shape;497;p46"/>
          <p:cNvSpPr/>
          <p:nvPr/>
        </p:nvSpPr>
        <p:spPr>
          <a:xfrm flipH="1">
            <a:off x="135923" y="2409583"/>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98" name="Google Shape;498;p46"/>
          <p:cNvSpPr/>
          <p:nvPr/>
        </p:nvSpPr>
        <p:spPr>
          <a:xfrm flipH="1">
            <a:off x="7775643" y="2410933"/>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499" name="Google Shape;499;p46"/>
          <p:cNvSpPr/>
          <p:nvPr/>
        </p:nvSpPr>
        <p:spPr>
          <a:xfrm>
            <a:off x="7775245"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00" name="Google Shape;500;p46"/>
          <p:cNvCxnSpPr/>
          <p:nvPr/>
        </p:nvCxnSpPr>
        <p:spPr>
          <a:xfrm>
            <a:off x="8182398" y="17422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501" name="Google Shape;501;p46"/>
          <p:cNvSpPr txBox="1"/>
          <p:nvPr/>
        </p:nvSpPr>
        <p:spPr>
          <a:xfrm>
            <a:off x="7279100" y="1443050"/>
            <a:ext cx="17247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2000" b="1">
                <a:solidFill>
                  <a:srgbClr val="008FFF"/>
                </a:solidFill>
                <a:latin typeface="Roboto"/>
                <a:ea typeface="Roboto"/>
                <a:cs typeface="Roboto"/>
                <a:sym typeface="Roboto"/>
              </a:rPr>
              <a:t>SEPTEMBER</a:t>
            </a:r>
            <a:endParaRPr sz="2000" b="1">
              <a:solidFill>
                <a:srgbClr val="008FFF"/>
              </a:solidFill>
              <a:latin typeface="Roboto"/>
              <a:ea typeface="Roboto"/>
              <a:cs typeface="Roboto"/>
              <a:sym typeface="Roboto"/>
            </a:endParaRPr>
          </a:p>
        </p:txBody>
      </p:sp>
      <p:sp>
        <p:nvSpPr>
          <p:cNvPr id="502" name="Google Shape;502;p46"/>
          <p:cNvSpPr txBox="1"/>
          <p:nvPr/>
        </p:nvSpPr>
        <p:spPr>
          <a:xfrm>
            <a:off x="2783050" y="3059288"/>
            <a:ext cx="1724700" cy="44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500" b="1">
                <a:solidFill>
                  <a:schemeClr val="lt2"/>
                </a:solidFill>
              </a:rPr>
              <a:t>AWS HPO</a:t>
            </a:r>
            <a:endParaRPr sz="2500" b="1">
              <a:solidFill>
                <a:schemeClr val="lt2"/>
              </a:solidFill>
            </a:endParaRPr>
          </a:p>
        </p:txBody>
      </p:sp>
      <p:sp>
        <p:nvSpPr>
          <p:cNvPr id="503" name="Google Shape;503;p46"/>
          <p:cNvSpPr txBox="1"/>
          <p:nvPr/>
        </p:nvSpPr>
        <p:spPr>
          <a:xfrm>
            <a:off x="135925" y="2760900"/>
            <a:ext cx="2139300" cy="44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400">
                <a:solidFill>
                  <a:srgbClr val="FFFFFF"/>
                </a:solidFill>
              </a:rPr>
              <a:t>Segmentation</a:t>
            </a:r>
            <a:endParaRPr sz="2400">
              <a:solidFill>
                <a:srgbClr val="FFFFFF"/>
              </a:solidFill>
            </a:endParaRPr>
          </a:p>
        </p:txBody>
      </p:sp>
      <p:cxnSp>
        <p:nvCxnSpPr>
          <p:cNvPr id="504" name="Google Shape;504;p46"/>
          <p:cNvCxnSpPr/>
          <p:nvPr/>
        </p:nvCxnSpPr>
        <p:spPr>
          <a:xfrm flipH="1">
            <a:off x="2300229" y="2689338"/>
            <a:ext cx="1500" cy="473100"/>
          </a:xfrm>
          <a:prstGeom prst="straightConnector1">
            <a:avLst/>
          </a:prstGeom>
          <a:noFill/>
          <a:ln w="38100" cap="flat" cmpd="sng">
            <a:solidFill>
              <a:srgbClr val="FFFFFF"/>
            </a:solidFill>
            <a:prstDash val="solid"/>
            <a:round/>
            <a:headEnd type="none" w="med" len="med"/>
            <a:tailEnd type="none" w="med" len="med"/>
          </a:ln>
        </p:spPr>
      </p:cxnSp>
      <p:cxnSp>
        <p:nvCxnSpPr>
          <p:cNvPr id="505" name="Google Shape;505;p46"/>
          <p:cNvCxnSpPr/>
          <p:nvPr/>
        </p:nvCxnSpPr>
        <p:spPr>
          <a:xfrm>
            <a:off x="4495750" y="2686238"/>
            <a:ext cx="4800" cy="771300"/>
          </a:xfrm>
          <a:prstGeom prst="straightConnector1">
            <a:avLst/>
          </a:prstGeom>
          <a:noFill/>
          <a:ln w="38100" cap="flat" cmpd="sng">
            <a:solidFill>
              <a:srgbClr val="FFFFFF"/>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47"/>
          <p:cNvSpPr txBox="1">
            <a:spLocks noGrp="1"/>
          </p:cNvSpPr>
          <p:nvPr>
            <p:ph type="title"/>
          </p:nvPr>
        </p:nvSpPr>
        <p:spPr>
          <a:xfrm>
            <a:off x="1085850" y="393750"/>
            <a:ext cx="7986600" cy="6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a:solidFill>
                  <a:schemeClr val="lt2"/>
                </a:solidFill>
              </a:rPr>
              <a:t>Project timeline: </a:t>
            </a:r>
            <a:r>
              <a:rPr lang="en-GB" sz="2000" b="1" i="1">
                <a:solidFill>
                  <a:schemeClr val="lt2"/>
                </a:solidFill>
              </a:rPr>
              <a:t>Cervix shape Classification (CNN)</a:t>
            </a:r>
            <a:endParaRPr sz="2800" b="1" i="1">
              <a:solidFill>
                <a:schemeClr val="lt2"/>
              </a:solidFill>
            </a:endParaRPr>
          </a:p>
        </p:txBody>
      </p:sp>
      <p:sp>
        <p:nvSpPr>
          <p:cNvPr id="511" name="Google Shape;511;p47"/>
          <p:cNvSpPr txBox="1"/>
          <p:nvPr/>
        </p:nvSpPr>
        <p:spPr>
          <a:xfrm>
            <a:off x="3344050" y="1432575"/>
            <a:ext cx="13287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008FFF"/>
                </a:solidFill>
                <a:latin typeface="Roboto"/>
                <a:ea typeface="Roboto"/>
                <a:cs typeface="Roboto"/>
                <a:sym typeface="Roboto"/>
              </a:rPr>
              <a:t>AUGUST</a:t>
            </a:r>
            <a:endParaRPr sz="2000" b="1">
              <a:solidFill>
                <a:srgbClr val="008FFF"/>
              </a:solidFill>
              <a:latin typeface="Roboto"/>
              <a:ea typeface="Roboto"/>
              <a:cs typeface="Roboto"/>
              <a:sym typeface="Roboto"/>
            </a:endParaRPr>
          </a:p>
          <a:p>
            <a:pPr marL="0" lvl="0" indent="0" algn="l" rtl="0">
              <a:spcBef>
                <a:spcPts val="1600"/>
              </a:spcBef>
              <a:spcAft>
                <a:spcPts val="1600"/>
              </a:spcAft>
              <a:buNone/>
            </a:pPr>
            <a:endParaRPr sz="2000" b="1">
              <a:solidFill>
                <a:srgbClr val="008FFF"/>
              </a:solidFill>
              <a:latin typeface="Roboto"/>
              <a:ea typeface="Roboto"/>
              <a:cs typeface="Roboto"/>
              <a:sym typeface="Roboto"/>
            </a:endParaRPr>
          </a:p>
        </p:txBody>
      </p:sp>
      <p:cxnSp>
        <p:nvCxnSpPr>
          <p:cNvPr id="512" name="Google Shape;512;p47"/>
          <p:cNvCxnSpPr/>
          <p:nvPr/>
        </p:nvCxnSpPr>
        <p:spPr>
          <a:xfrm>
            <a:off x="1761628"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513" name="Google Shape;513;p47"/>
          <p:cNvSpPr/>
          <p:nvPr/>
        </p:nvSpPr>
        <p:spPr>
          <a:xfrm flipH="1">
            <a:off x="1228048"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14" name="Google Shape;514;p47"/>
          <p:cNvSpPr/>
          <p:nvPr/>
        </p:nvSpPr>
        <p:spPr>
          <a:xfrm>
            <a:off x="1227675"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15" name="Google Shape;515;p47"/>
          <p:cNvCxnSpPr/>
          <p:nvPr/>
        </p:nvCxnSpPr>
        <p:spPr>
          <a:xfrm>
            <a:off x="2855284"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516" name="Google Shape;516;p47"/>
          <p:cNvSpPr/>
          <p:nvPr/>
        </p:nvSpPr>
        <p:spPr>
          <a:xfrm flipH="1">
            <a:off x="2321705"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517" name="Google Shape;517;p47"/>
          <p:cNvSpPr/>
          <p:nvPr/>
        </p:nvSpPr>
        <p:spPr>
          <a:xfrm>
            <a:off x="2321332"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18" name="Google Shape;518;p47"/>
          <p:cNvCxnSpPr/>
          <p:nvPr/>
        </p:nvCxnSpPr>
        <p:spPr>
          <a:xfrm>
            <a:off x="3949490"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519" name="Google Shape;519;p47"/>
          <p:cNvSpPr/>
          <p:nvPr/>
        </p:nvSpPr>
        <p:spPr>
          <a:xfrm flipH="1">
            <a:off x="3415911"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20" name="Google Shape;520;p47"/>
          <p:cNvSpPr/>
          <p:nvPr/>
        </p:nvSpPr>
        <p:spPr>
          <a:xfrm>
            <a:off x="3415538"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21" name="Google Shape;521;p47"/>
          <p:cNvCxnSpPr/>
          <p:nvPr/>
        </p:nvCxnSpPr>
        <p:spPr>
          <a:xfrm>
            <a:off x="5041054"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522" name="Google Shape;522;p47"/>
          <p:cNvSpPr/>
          <p:nvPr/>
        </p:nvSpPr>
        <p:spPr>
          <a:xfrm flipH="1">
            <a:off x="4507474"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23" name="Google Shape;523;p47"/>
          <p:cNvSpPr/>
          <p:nvPr/>
        </p:nvSpPr>
        <p:spPr>
          <a:xfrm>
            <a:off x="4507101"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24" name="Google Shape;524;p47"/>
          <p:cNvCxnSpPr/>
          <p:nvPr/>
        </p:nvCxnSpPr>
        <p:spPr>
          <a:xfrm>
            <a:off x="6129352"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525" name="Google Shape;525;p47"/>
          <p:cNvSpPr/>
          <p:nvPr/>
        </p:nvSpPr>
        <p:spPr>
          <a:xfrm flipH="1">
            <a:off x="5595772"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26" name="Google Shape;526;p47"/>
          <p:cNvSpPr/>
          <p:nvPr/>
        </p:nvSpPr>
        <p:spPr>
          <a:xfrm>
            <a:off x="559540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27" name="Google Shape;527;p47"/>
          <p:cNvCxnSpPr/>
          <p:nvPr/>
        </p:nvCxnSpPr>
        <p:spPr>
          <a:xfrm>
            <a:off x="7221273"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528" name="Google Shape;528;p47"/>
          <p:cNvSpPr/>
          <p:nvPr/>
        </p:nvSpPr>
        <p:spPr>
          <a:xfrm flipH="1">
            <a:off x="6687693"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29" name="Google Shape;529;p47"/>
          <p:cNvSpPr/>
          <p:nvPr/>
        </p:nvSpPr>
        <p:spPr>
          <a:xfrm>
            <a:off x="668732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30" name="Google Shape;530;p47"/>
          <p:cNvSpPr/>
          <p:nvPr/>
        </p:nvSpPr>
        <p:spPr>
          <a:xfrm>
            <a:off x="135550" y="2547063"/>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31" name="Google Shape;531;p47"/>
          <p:cNvSpPr/>
          <p:nvPr/>
        </p:nvSpPr>
        <p:spPr>
          <a:xfrm flipH="1">
            <a:off x="135923" y="2409583"/>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32" name="Google Shape;532;p47"/>
          <p:cNvSpPr/>
          <p:nvPr/>
        </p:nvSpPr>
        <p:spPr>
          <a:xfrm flipH="1">
            <a:off x="7775643" y="2410933"/>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33" name="Google Shape;533;p47"/>
          <p:cNvSpPr/>
          <p:nvPr/>
        </p:nvSpPr>
        <p:spPr>
          <a:xfrm>
            <a:off x="7775245"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34" name="Google Shape;534;p47"/>
          <p:cNvCxnSpPr/>
          <p:nvPr/>
        </p:nvCxnSpPr>
        <p:spPr>
          <a:xfrm>
            <a:off x="8182398" y="17422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535" name="Google Shape;535;p47"/>
          <p:cNvSpPr txBox="1"/>
          <p:nvPr/>
        </p:nvSpPr>
        <p:spPr>
          <a:xfrm>
            <a:off x="7279100" y="1443050"/>
            <a:ext cx="17247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2000" b="1">
                <a:solidFill>
                  <a:srgbClr val="008FFF"/>
                </a:solidFill>
                <a:latin typeface="Roboto"/>
                <a:ea typeface="Roboto"/>
                <a:cs typeface="Roboto"/>
                <a:sym typeface="Roboto"/>
              </a:rPr>
              <a:t>SEPTEMBER</a:t>
            </a:r>
            <a:endParaRPr sz="2000" b="1">
              <a:solidFill>
                <a:srgbClr val="008FFF"/>
              </a:solidFill>
              <a:latin typeface="Roboto"/>
              <a:ea typeface="Roboto"/>
              <a:cs typeface="Roboto"/>
              <a:sym typeface="Roboto"/>
            </a:endParaRPr>
          </a:p>
        </p:txBody>
      </p:sp>
      <p:sp>
        <p:nvSpPr>
          <p:cNvPr id="536" name="Google Shape;536;p47"/>
          <p:cNvSpPr txBox="1"/>
          <p:nvPr/>
        </p:nvSpPr>
        <p:spPr>
          <a:xfrm>
            <a:off x="2783050" y="3059288"/>
            <a:ext cx="1724700" cy="44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500">
                <a:solidFill>
                  <a:srgbClr val="FFFFFF"/>
                </a:solidFill>
              </a:rPr>
              <a:t>AWS HPO</a:t>
            </a:r>
            <a:endParaRPr sz="2500">
              <a:solidFill>
                <a:srgbClr val="FFFFFF"/>
              </a:solidFill>
            </a:endParaRPr>
          </a:p>
        </p:txBody>
      </p:sp>
      <p:sp>
        <p:nvSpPr>
          <p:cNvPr id="537" name="Google Shape;537;p47"/>
          <p:cNvSpPr txBox="1"/>
          <p:nvPr/>
        </p:nvSpPr>
        <p:spPr>
          <a:xfrm>
            <a:off x="135925" y="2760900"/>
            <a:ext cx="2139300" cy="44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400">
                <a:solidFill>
                  <a:srgbClr val="FFFFFF"/>
                </a:solidFill>
              </a:rPr>
              <a:t>Segmentation</a:t>
            </a:r>
            <a:endParaRPr sz="2400">
              <a:solidFill>
                <a:srgbClr val="FFFFFF"/>
              </a:solidFill>
            </a:endParaRPr>
          </a:p>
        </p:txBody>
      </p:sp>
      <p:sp>
        <p:nvSpPr>
          <p:cNvPr id="538" name="Google Shape;538;p47"/>
          <p:cNvSpPr txBox="1"/>
          <p:nvPr/>
        </p:nvSpPr>
        <p:spPr>
          <a:xfrm>
            <a:off x="3714750" y="3609550"/>
            <a:ext cx="2994000" cy="44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500" b="1">
                <a:solidFill>
                  <a:schemeClr val="lt2"/>
                </a:solidFill>
              </a:rPr>
              <a:t>Additional dataset</a:t>
            </a:r>
            <a:endParaRPr sz="2500" b="1">
              <a:solidFill>
                <a:schemeClr val="lt2"/>
              </a:solidFill>
            </a:endParaRPr>
          </a:p>
        </p:txBody>
      </p:sp>
      <p:cxnSp>
        <p:nvCxnSpPr>
          <p:cNvPr id="539" name="Google Shape;539;p47"/>
          <p:cNvCxnSpPr/>
          <p:nvPr/>
        </p:nvCxnSpPr>
        <p:spPr>
          <a:xfrm flipH="1">
            <a:off x="2300229" y="2689338"/>
            <a:ext cx="1500" cy="473100"/>
          </a:xfrm>
          <a:prstGeom prst="straightConnector1">
            <a:avLst/>
          </a:prstGeom>
          <a:noFill/>
          <a:ln w="38100" cap="flat" cmpd="sng">
            <a:solidFill>
              <a:srgbClr val="FFFFFF"/>
            </a:solidFill>
            <a:prstDash val="solid"/>
            <a:round/>
            <a:headEnd type="none" w="med" len="med"/>
            <a:tailEnd type="none" w="med" len="med"/>
          </a:ln>
        </p:spPr>
      </p:cxnSp>
      <p:cxnSp>
        <p:nvCxnSpPr>
          <p:cNvPr id="540" name="Google Shape;540;p47"/>
          <p:cNvCxnSpPr/>
          <p:nvPr/>
        </p:nvCxnSpPr>
        <p:spPr>
          <a:xfrm>
            <a:off x="4495750" y="2686238"/>
            <a:ext cx="4800" cy="771300"/>
          </a:xfrm>
          <a:prstGeom prst="straightConnector1">
            <a:avLst/>
          </a:prstGeom>
          <a:noFill/>
          <a:ln w="38100" cap="flat" cmpd="sng">
            <a:solidFill>
              <a:srgbClr val="FFFFFF"/>
            </a:solidFill>
            <a:prstDash val="solid"/>
            <a:round/>
            <a:headEnd type="none" w="med" len="med"/>
            <a:tailEnd type="none" w="med" len="med"/>
          </a:ln>
        </p:spPr>
      </p:cxnSp>
      <p:cxnSp>
        <p:nvCxnSpPr>
          <p:cNvPr id="541" name="Google Shape;541;p47"/>
          <p:cNvCxnSpPr/>
          <p:nvPr/>
        </p:nvCxnSpPr>
        <p:spPr>
          <a:xfrm>
            <a:off x="6669875" y="2675850"/>
            <a:ext cx="16800" cy="1362900"/>
          </a:xfrm>
          <a:prstGeom prst="straightConnector1">
            <a:avLst/>
          </a:prstGeom>
          <a:noFill/>
          <a:ln w="38100" cap="flat" cmpd="sng">
            <a:solidFill>
              <a:srgbClr val="FFFFFF"/>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48"/>
          <p:cNvSpPr txBox="1">
            <a:spLocks noGrp="1"/>
          </p:cNvSpPr>
          <p:nvPr>
            <p:ph type="title"/>
          </p:nvPr>
        </p:nvSpPr>
        <p:spPr>
          <a:xfrm>
            <a:off x="1085850" y="393750"/>
            <a:ext cx="7986600" cy="6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a:solidFill>
                  <a:schemeClr val="lt2"/>
                </a:solidFill>
              </a:rPr>
              <a:t>Project timeline: </a:t>
            </a:r>
            <a:r>
              <a:rPr lang="en-GB" sz="2000" b="1" i="1">
                <a:solidFill>
                  <a:schemeClr val="lt2"/>
                </a:solidFill>
              </a:rPr>
              <a:t>Cervix shape Classification (CNN)</a:t>
            </a:r>
            <a:endParaRPr sz="2800" b="1" i="1">
              <a:solidFill>
                <a:schemeClr val="lt2"/>
              </a:solidFill>
            </a:endParaRPr>
          </a:p>
        </p:txBody>
      </p:sp>
      <p:sp>
        <p:nvSpPr>
          <p:cNvPr id="547" name="Google Shape;547;p48"/>
          <p:cNvSpPr txBox="1"/>
          <p:nvPr/>
        </p:nvSpPr>
        <p:spPr>
          <a:xfrm>
            <a:off x="3344050" y="1432575"/>
            <a:ext cx="13287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008FFF"/>
                </a:solidFill>
                <a:latin typeface="Roboto"/>
                <a:ea typeface="Roboto"/>
                <a:cs typeface="Roboto"/>
                <a:sym typeface="Roboto"/>
              </a:rPr>
              <a:t>AUGUST</a:t>
            </a:r>
            <a:endParaRPr sz="2000" b="1">
              <a:solidFill>
                <a:srgbClr val="008FFF"/>
              </a:solidFill>
              <a:latin typeface="Roboto"/>
              <a:ea typeface="Roboto"/>
              <a:cs typeface="Roboto"/>
              <a:sym typeface="Roboto"/>
            </a:endParaRPr>
          </a:p>
          <a:p>
            <a:pPr marL="0" lvl="0" indent="0" algn="l" rtl="0">
              <a:spcBef>
                <a:spcPts val="1600"/>
              </a:spcBef>
              <a:spcAft>
                <a:spcPts val="1600"/>
              </a:spcAft>
              <a:buNone/>
            </a:pPr>
            <a:endParaRPr sz="2000" b="1">
              <a:solidFill>
                <a:srgbClr val="008FFF"/>
              </a:solidFill>
              <a:latin typeface="Roboto"/>
              <a:ea typeface="Roboto"/>
              <a:cs typeface="Roboto"/>
              <a:sym typeface="Roboto"/>
            </a:endParaRPr>
          </a:p>
        </p:txBody>
      </p:sp>
      <p:cxnSp>
        <p:nvCxnSpPr>
          <p:cNvPr id="548" name="Google Shape;548;p48"/>
          <p:cNvCxnSpPr/>
          <p:nvPr/>
        </p:nvCxnSpPr>
        <p:spPr>
          <a:xfrm>
            <a:off x="1761628"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549" name="Google Shape;549;p48"/>
          <p:cNvSpPr/>
          <p:nvPr/>
        </p:nvSpPr>
        <p:spPr>
          <a:xfrm flipH="1">
            <a:off x="1228048"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50" name="Google Shape;550;p48"/>
          <p:cNvSpPr/>
          <p:nvPr/>
        </p:nvSpPr>
        <p:spPr>
          <a:xfrm>
            <a:off x="1227675"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51" name="Google Shape;551;p48"/>
          <p:cNvCxnSpPr/>
          <p:nvPr/>
        </p:nvCxnSpPr>
        <p:spPr>
          <a:xfrm>
            <a:off x="2855284"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552" name="Google Shape;552;p48"/>
          <p:cNvSpPr/>
          <p:nvPr/>
        </p:nvSpPr>
        <p:spPr>
          <a:xfrm flipH="1">
            <a:off x="2321705"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553" name="Google Shape;553;p48"/>
          <p:cNvSpPr/>
          <p:nvPr/>
        </p:nvSpPr>
        <p:spPr>
          <a:xfrm>
            <a:off x="2321332"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54" name="Google Shape;554;p48"/>
          <p:cNvCxnSpPr/>
          <p:nvPr/>
        </p:nvCxnSpPr>
        <p:spPr>
          <a:xfrm>
            <a:off x="3949490"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555" name="Google Shape;555;p48"/>
          <p:cNvSpPr/>
          <p:nvPr/>
        </p:nvSpPr>
        <p:spPr>
          <a:xfrm flipH="1">
            <a:off x="3415911"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56" name="Google Shape;556;p48"/>
          <p:cNvSpPr/>
          <p:nvPr/>
        </p:nvSpPr>
        <p:spPr>
          <a:xfrm>
            <a:off x="3415538"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57" name="Google Shape;557;p48"/>
          <p:cNvCxnSpPr/>
          <p:nvPr/>
        </p:nvCxnSpPr>
        <p:spPr>
          <a:xfrm>
            <a:off x="5041054"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558" name="Google Shape;558;p48"/>
          <p:cNvSpPr/>
          <p:nvPr/>
        </p:nvSpPr>
        <p:spPr>
          <a:xfrm flipH="1">
            <a:off x="4507474"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59" name="Google Shape;559;p48"/>
          <p:cNvSpPr/>
          <p:nvPr/>
        </p:nvSpPr>
        <p:spPr>
          <a:xfrm>
            <a:off x="4507101"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60" name="Google Shape;560;p48"/>
          <p:cNvCxnSpPr/>
          <p:nvPr/>
        </p:nvCxnSpPr>
        <p:spPr>
          <a:xfrm>
            <a:off x="6129352"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561" name="Google Shape;561;p48"/>
          <p:cNvSpPr/>
          <p:nvPr/>
        </p:nvSpPr>
        <p:spPr>
          <a:xfrm flipH="1">
            <a:off x="5595772"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62" name="Google Shape;562;p48"/>
          <p:cNvSpPr/>
          <p:nvPr/>
        </p:nvSpPr>
        <p:spPr>
          <a:xfrm>
            <a:off x="559540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63" name="Google Shape;563;p48"/>
          <p:cNvCxnSpPr/>
          <p:nvPr/>
        </p:nvCxnSpPr>
        <p:spPr>
          <a:xfrm>
            <a:off x="7221273"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564" name="Google Shape;564;p48"/>
          <p:cNvSpPr/>
          <p:nvPr/>
        </p:nvSpPr>
        <p:spPr>
          <a:xfrm flipH="1">
            <a:off x="6687693"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65" name="Google Shape;565;p48"/>
          <p:cNvSpPr/>
          <p:nvPr/>
        </p:nvSpPr>
        <p:spPr>
          <a:xfrm>
            <a:off x="668732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66" name="Google Shape;566;p48"/>
          <p:cNvSpPr/>
          <p:nvPr/>
        </p:nvSpPr>
        <p:spPr>
          <a:xfrm>
            <a:off x="135550" y="2547063"/>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67" name="Google Shape;567;p48"/>
          <p:cNvSpPr/>
          <p:nvPr/>
        </p:nvSpPr>
        <p:spPr>
          <a:xfrm flipH="1">
            <a:off x="135923" y="2409583"/>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68" name="Google Shape;568;p48"/>
          <p:cNvSpPr/>
          <p:nvPr/>
        </p:nvSpPr>
        <p:spPr>
          <a:xfrm flipH="1">
            <a:off x="7775643" y="2410933"/>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69" name="Google Shape;569;p48"/>
          <p:cNvSpPr/>
          <p:nvPr/>
        </p:nvSpPr>
        <p:spPr>
          <a:xfrm>
            <a:off x="7775245"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70" name="Google Shape;570;p48"/>
          <p:cNvCxnSpPr/>
          <p:nvPr/>
        </p:nvCxnSpPr>
        <p:spPr>
          <a:xfrm>
            <a:off x="8182398" y="17422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571" name="Google Shape;571;p48"/>
          <p:cNvSpPr txBox="1"/>
          <p:nvPr/>
        </p:nvSpPr>
        <p:spPr>
          <a:xfrm>
            <a:off x="7279100" y="1443050"/>
            <a:ext cx="17247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2000" b="1">
                <a:solidFill>
                  <a:srgbClr val="008FFF"/>
                </a:solidFill>
                <a:latin typeface="Roboto"/>
                <a:ea typeface="Roboto"/>
                <a:cs typeface="Roboto"/>
                <a:sym typeface="Roboto"/>
              </a:rPr>
              <a:t>SEPTEMBER</a:t>
            </a:r>
            <a:endParaRPr sz="2000" b="1">
              <a:solidFill>
                <a:srgbClr val="008FFF"/>
              </a:solidFill>
              <a:latin typeface="Roboto"/>
              <a:ea typeface="Roboto"/>
              <a:cs typeface="Roboto"/>
              <a:sym typeface="Roboto"/>
            </a:endParaRPr>
          </a:p>
        </p:txBody>
      </p:sp>
      <p:sp>
        <p:nvSpPr>
          <p:cNvPr id="572" name="Google Shape;572;p48"/>
          <p:cNvSpPr txBox="1"/>
          <p:nvPr/>
        </p:nvSpPr>
        <p:spPr>
          <a:xfrm>
            <a:off x="2783050" y="3059288"/>
            <a:ext cx="1724700" cy="44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500">
                <a:solidFill>
                  <a:srgbClr val="FFFFFF"/>
                </a:solidFill>
              </a:rPr>
              <a:t>AWS HPO</a:t>
            </a:r>
            <a:endParaRPr sz="2500">
              <a:solidFill>
                <a:srgbClr val="FFFFFF"/>
              </a:solidFill>
            </a:endParaRPr>
          </a:p>
        </p:txBody>
      </p:sp>
      <p:sp>
        <p:nvSpPr>
          <p:cNvPr id="573" name="Google Shape;573;p48"/>
          <p:cNvSpPr txBox="1"/>
          <p:nvPr/>
        </p:nvSpPr>
        <p:spPr>
          <a:xfrm>
            <a:off x="135925" y="2760900"/>
            <a:ext cx="2139300" cy="44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400">
                <a:solidFill>
                  <a:srgbClr val="FFFFFF"/>
                </a:solidFill>
              </a:rPr>
              <a:t>Segmentation</a:t>
            </a:r>
            <a:endParaRPr sz="2400">
              <a:solidFill>
                <a:srgbClr val="FFFFFF"/>
              </a:solidFill>
            </a:endParaRPr>
          </a:p>
        </p:txBody>
      </p:sp>
      <p:sp>
        <p:nvSpPr>
          <p:cNvPr id="574" name="Google Shape;574;p48"/>
          <p:cNvSpPr txBox="1"/>
          <p:nvPr/>
        </p:nvSpPr>
        <p:spPr>
          <a:xfrm>
            <a:off x="5772150" y="4125300"/>
            <a:ext cx="3300300" cy="47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500" b="1">
                <a:solidFill>
                  <a:schemeClr val="lt2"/>
                </a:solidFill>
              </a:rPr>
              <a:t>Proper ground truth</a:t>
            </a:r>
            <a:endParaRPr sz="2500" b="1">
              <a:solidFill>
                <a:schemeClr val="lt2"/>
              </a:solidFill>
            </a:endParaRPr>
          </a:p>
        </p:txBody>
      </p:sp>
      <p:sp>
        <p:nvSpPr>
          <p:cNvPr id="575" name="Google Shape;575;p48"/>
          <p:cNvSpPr txBox="1"/>
          <p:nvPr/>
        </p:nvSpPr>
        <p:spPr>
          <a:xfrm>
            <a:off x="4012650" y="3609552"/>
            <a:ext cx="2695800" cy="44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500">
                <a:solidFill>
                  <a:srgbClr val="FFFFFF"/>
                </a:solidFill>
              </a:rPr>
              <a:t>Additional dataset</a:t>
            </a:r>
            <a:endParaRPr sz="2500">
              <a:solidFill>
                <a:srgbClr val="FFFFFF"/>
              </a:solidFill>
            </a:endParaRPr>
          </a:p>
        </p:txBody>
      </p:sp>
      <p:cxnSp>
        <p:nvCxnSpPr>
          <p:cNvPr id="576" name="Google Shape;576;p48"/>
          <p:cNvCxnSpPr/>
          <p:nvPr/>
        </p:nvCxnSpPr>
        <p:spPr>
          <a:xfrm flipH="1">
            <a:off x="2300229" y="2689338"/>
            <a:ext cx="1500" cy="473100"/>
          </a:xfrm>
          <a:prstGeom prst="straightConnector1">
            <a:avLst/>
          </a:prstGeom>
          <a:noFill/>
          <a:ln w="38100" cap="flat" cmpd="sng">
            <a:solidFill>
              <a:srgbClr val="FFFFFF"/>
            </a:solidFill>
            <a:prstDash val="solid"/>
            <a:round/>
            <a:headEnd type="none" w="med" len="med"/>
            <a:tailEnd type="none" w="med" len="med"/>
          </a:ln>
        </p:spPr>
      </p:cxnSp>
      <p:cxnSp>
        <p:nvCxnSpPr>
          <p:cNvPr id="577" name="Google Shape;577;p48"/>
          <p:cNvCxnSpPr/>
          <p:nvPr/>
        </p:nvCxnSpPr>
        <p:spPr>
          <a:xfrm>
            <a:off x="4495750" y="2686238"/>
            <a:ext cx="4800" cy="771300"/>
          </a:xfrm>
          <a:prstGeom prst="straightConnector1">
            <a:avLst/>
          </a:prstGeom>
          <a:noFill/>
          <a:ln w="38100" cap="flat" cmpd="sng">
            <a:solidFill>
              <a:srgbClr val="FFFFFF"/>
            </a:solidFill>
            <a:prstDash val="solid"/>
            <a:round/>
            <a:headEnd type="none" w="med" len="med"/>
            <a:tailEnd type="none" w="med" len="med"/>
          </a:ln>
        </p:spPr>
      </p:cxnSp>
      <p:cxnSp>
        <p:nvCxnSpPr>
          <p:cNvPr id="578" name="Google Shape;578;p48"/>
          <p:cNvCxnSpPr/>
          <p:nvPr/>
        </p:nvCxnSpPr>
        <p:spPr>
          <a:xfrm>
            <a:off x="6669875" y="2675850"/>
            <a:ext cx="16800" cy="1362900"/>
          </a:xfrm>
          <a:prstGeom prst="straightConnector1">
            <a:avLst/>
          </a:prstGeom>
          <a:noFill/>
          <a:ln w="38100" cap="flat" cmpd="sng">
            <a:solidFill>
              <a:srgbClr val="FFFFFF"/>
            </a:solidFill>
            <a:prstDash val="solid"/>
            <a:round/>
            <a:headEnd type="none" w="med" len="med"/>
            <a:tailEnd type="none" w="med" len="med"/>
          </a:ln>
        </p:spPr>
      </p:cxnSp>
      <p:cxnSp>
        <p:nvCxnSpPr>
          <p:cNvPr id="579" name="Google Shape;579;p48"/>
          <p:cNvCxnSpPr/>
          <p:nvPr/>
        </p:nvCxnSpPr>
        <p:spPr>
          <a:xfrm>
            <a:off x="8836800" y="2675850"/>
            <a:ext cx="30900" cy="1867500"/>
          </a:xfrm>
          <a:prstGeom prst="straightConnector1">
            <a:avLst/>
          </a:prstGeom>
          <a:noFill/>
          <a:ln w="38100" cap="flat" cmpd="sng">
            <a:solidFill>
              <a:srgbClr val="FFFFFF"/>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0"/>
          <p:cNvSpPr txBox="1">
            <a:spLocks noGrp="1"/>
          </p:cNvSpPr>
          <p:nvPr>
            <p:ph type="body" idx="1"/>
          </p:nvPr>
        </p:nvSpPr>
        <p:spPr>
          <a:xfrm>
            <a:off x="1109900" y="484000"/>
            <a:ext cx="4366875" cy="150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5000" dirty="0">
                <a:solidFill>
                  <a:schemeClr val="accent2"/>
                </a:solidFill>
                <a:latin typeface="Montserrat"/>
                <a:ea typeface="Montserrat"/>
                <a:cs typeface="Montserrat"/>
                <a:sym typeface="Montserrat"/>
              </a:rPr>
              <a:t>4th</a:t>
            </a:r>
            <a:r>
              <a:rPr lang="en-GB" sz="3700" dirty="0">
                <a:solidFill>
                  <a:schemeClr val="accent2"/>
                </a:solidFill>
                <a:latin typeface="Montserrat"/>
                <a:ea typeface="Montserrat"/>
                <a:cs typeface="Montserrat"/>
                <a:sym typeface="Montserrat"/>
              </a:rPr>
              <a:t> most common cancer  </a:t>
            </a:r>
            <a:endParaRPr sz="2400" dirty="0">
              <a:solidFill>
                <a:srgbClr val="FFFFFF"/>
              </a:solidFill>
            </a:endParaRPr>
          </a:p>
          <a:p>
            <a:pPr marL="457200" lvl="0" indent="0" algn="l" rtl="0">
              <a:spcBef>
                <a:spcPts val="0"/>
              </a:spcBef>
              <a:spcAft>
                <a:spcPts val="0"/>
              </a:spcAft>
              <a:buNone/>
            </a:pPr>
            <a:endParaRPr sz="2400" dirty="0">
              <a:solidFill>
                <a:srgbClr val="FFFFFF"/>
              </a:solidFill>
            </a:endParaRPr>
          </a:p>
          <a:p>
            <a:pPr marL="457200" lvl="0" indent="0" algn="l" rtl="0">
              <a:spcBef>
                <a:spcPts val="1600"/>
              </a:spcBef>
              <a:spcAft>
                <a:spcPts val="1600"/>
              </a:spcAft>
              <a:buNone/>
            </a:pPr>
            <a:r>
              <a:rPr lang="en-GB" sz="2400" dirty="0">
                <a:solidFill>
                  <a:srgbClr val="FFFFFF"/>
                </a:solidFill>
              </a:rPr>
              <a:t> </a:t>
            </a:r>
            <a:endParaRPr sz="2400" dirty="0">
              <a:solidFill>
                <a:srgbClr val="FFFFFF"/>
              </a:solidFill>
            </a:endParaRPr>
          </a:p>
        </p:txBody>
      </p:sp>
      <p:pic>
        <p:nvPicPr>
          <p:cNvPr id="200" name="Google Shape;200;p20"/>
          <p:cNvPicPr preferRelativeResize="0"/>
          <p:nvPr/>
        </p:nvPicPr>
        <p:blipFill>
          <a:blip r:embed="rId3">
            <a:alphaModFix/>
          </a:blip>
          <a:stretch>
            <a:fillRect/>
          </a:stretch>
        </p:blipFill>
        <p:spPr>
          <a:xfrm>
            <a:off x="3487500" y="1989100"/>
            <a:ext cx="5561074" cy="2968225"/>
          </a:xfrm>
          <a:prstGeom prst="rect">
            <a:avLst/>
          </a:prstGeom>
          <a:noFill/>
          <a:ln>
            <a:noFill/>
          </a:ln>
        </p:spPr>
      </p:pic>
      <p:sp>
        <p:nvSpPr>
          <p:cNvPr id="201" name="Google Shape;201;p20"/>
          <p:cNvSpPr txBox="1">
            <a:spLocks noGrp="1"/>
          </p:cNvSpPr>
          <p:nvPr>
            <p:ph type="body" idx="1"/>
          </p:nvPr>
        </p:nvSpPr>
        <p:spPr>
          <a:xfrm>
            <a:off x="5565125" y="398300"/>
            <a:ext cx="3779700" cy="150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5000" dirty="0">
                <a:solidFill>
                  <a:schemeClr val="accent2"/>
                </a:solidFill>
                <a:latin typeface="Montserrat"/>
                <a:ea typeface="Montserrat"/>
                <a:cs typeface="Montserrat"/>
                <a:sym typeface="Montserrat"/>
              </a:rPr>
              <a:t>90%</a:t>
            </a:r>
            <a:r>
              <a:rPr lang="en-GB" sz="3700" dirty="0">
                <a:solidFill>
                  <a:schemeClr val="accent2"/>
                </a:solidFill>
                <a:latin typeface="Montserrat"/>
                <a:ea typeface="Montserrat"/>
                <a:cs typeface="Montserrat"/>
                <a:sym typeface="Montserrat"/>
              </a:rPr>
              <a:t> preventable</a:t>
            </a:r>
            <a:r>
              <a:rPr lang="en-GB" sz="2500" dirty="0">
                <a:solidFill>
                  <a:srgbClr val="CACACA"/>
                </a:solidFill>
                <a:latin typeface="Montserrat"/>
                <a:ea typeface="Montserrat"/>
                <a:cs typeface="Montserrat"/>
                <a:sym typeface="Montserrat"/>
              </a:rPr>
              <a:t> </a:t>
            </a:r>
            <a:endParaRPr sz="2400" dirty="0">
              <a:solidFill>
                <a:srgbClr val="FFFFFF"/>
              </a:solidFill>
            </a:endParaRPr>
          </a:p>
          <a:p>
            <a:pPr marL="457200" lvl="0" indent="0" algn="l" rtl="0">
              <a:spcBef>
                <a:spcPts val="0"/>
              </a:spcBef>
              <a:spcAft>
                <a:spcPts val="0"/>
              </a:spcAft>
              <a:buNone/>
            </a:pPr>
            <a:endParaRPr sz="2400" dirty="0">
              <a:solidFill>
                <a:srgbClr val="FFFFFF"/>
              </a:solidFill>
            </a:endParaRPr>
          </a:p>
          <a:p>
            <a:pPr marL="457200" lvl="0" indent="0" algn="l" rtl="0">
              <a:spcBef>
                <a:spcPts val="1600"/>
              </a:spcBef>
              <a:spcAft>
                <a:spcPts val="1600"/>
              </a:spcAft>
              <a:buNone/>
            </a:pPr>
            <a:r>
              <a:rPr lang="en-GB" sz="2400" dirty="0">
                <a:solidFill>
                  <a:srgbClr val="FFFFFF"/>
                </a:solidFill>
              </a:rPr>
              <a:t> </a:t>
            </a:r>
            <a:endParaRPr sz="2400" dirty="0">
              <a:solidFill>
                <a:srgbClr val="FFFFFF"/>
              </a:solidFill>
            </a:endParaRPr>
          </a:p>
        </p:txBody>
      </p:sp>
      <p:sp>
        <p:nvSpPr>
          <p:cNvPr id="202" name="Google Shape;202;p20"/>
          <p:cNvSpPr txBox="1">
            <a:spLocks noGrp="1"/>
          </p:cNvSpPr>
          <p:nvPr>
            <p:ph type="body" idx="1"/>
          </p:nvPr>
        </p:nvSpPr>
        <p:spPr>
          <a:xfrm>
            <a:off x="736850" y="2788225"/>
            <a:ext cx="2539200" cy="150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5000">
                <a:solidFill>
                  <a:schemeClr val="accent2"/>
                </a:solidFill>
                <a:latin typeface="Montserrat"/>
                <a:ea typeface="Montserrat"/>
                <a:cs typeface="Montserrat"/>
                <a:sym typeface="Montserrat"/>
              </a:rPr>
              <a:t>311 000</a:t>
            </a:r>
            <a:r>
              <a:rPr lang="en-GB" sz="3700">
                <a:solidFill>
                  <a:schemeClr val="accent2"/>
                </a:solidFill>
                <a:latin typeface="Montserrat"/>
                <a:ea typeface="Montserrat"/>
                <a:cs typeface="Montserrat"/>
                <a:sym typeface="Montserrat"/>
              </a:rPr>
              <a:t> </a:t>
            </a:r>
            <a:endParaRPr sz="3700">
              <a:solidFill>
                <a:schemeClr val="accent2"/>
              </a:solidFill>
              <a:latin typeface="Montserrat"/>
              <a:ea typeface="Montserrat"/>
              <a:cs typeface="Montserrat"/>
              <a:sym typeface="Montserrat"/>
            </a:endParaRPr>
          </a:p>
          <a:p>
            <a:pPr marL="0" lvl="0" indent="0" algn="l" rtl="0">
              <a:lnSpc>
                <a:spcPct val="100000"/>
              </a:lnSpc>
              <a:spcBef>
                <a:spcPts val="0"/>
              </a:spcBef>
              <a:spcAft>
                <a:spcPts val="0"/>
              </a:spcAft>
              <a:buNone/>
            </a:pPr>
            <a:r>
              <a:rPr lang="en-GB" sz="3700">
                <a:solidFill>
                  <a:schemeClr val="accent2"/>
                </a:solidFill>
                <a:latin typeface="Montserrat"/>
                <a:ea typeface="Montserrat"/>
                <a:cs typeface="Montserrat"/>
                <a:sym typeface="Montserrat"/>
              </a:rPr>
              <a:t>deaths in 2018</a:t>
            </a:r>
            <a:r>
              <a:rPr lang="en-GB" sz="2500">
                <a:solidFill>
                  <a:srgbClr val="5B0F00"/>
                </a:solidFill>
                <a:latin typeface="Montserrat"/>
                <a:ea typeface="Montserrat"/>
                <a:cs typeface="Montserrat"/>
                <a:sym typeface="Montserrat"/>
              </a:rPr>
              <a:t> </a:t>
            </a:r>
            <a:r>
              <a:rPr lang="en-GB" sz="2500">
                <a:solidFill>
                  <a:srgbClr val="CACACA"/>
                </a:solidFill>
                <a:latin typeface="Montserrat"/>
                <a:ea typeface="Montserrat"/>
                <a:cs typeface="Montserrat"/>
                <a:sym typeface="Montserrat"/>
              </a:rPr>
              <a:t> </a:t>
            </a:r>
            <a:endParaRPr sz="2400">
              <a:solidFill>
                <a:srgbClr val="FFFFFF"/>
              </a:solidFill>
            </a:endParaRPr>
          </a:p>
          <a:p>
            <a:pPr marL="457200" lvl="0" indent="0" algn="l" rtl="0">
              <a:spcBef>
                <a:spcPts val="0"/>
              </a:spcBef>
              <a:spcAft>
                <a:spcPts val="0"/>
              </a:spcAft>
              <a:buNone/>
            </a:pPr>
            <a:endParaRPr sz="2400">
              <a:solidFill>
                <a:srgbClr val="FFFFFF"/>
              </a:solidFill>
            </a:endParaRPr>
          </a:p>
          <a:p>
            <a:pPr marL="457200" lvl="0" indent="0" algn="l" rtl="0">
              <a:spcBef>
                <a:spcPts val="1600"/>
              </a:spcBef>
              <a:spcAft>
                <a:spcPts val="1600"/>
              </a:spcAft>
              <a:buNone/>
            </a:pPr>
            <a:r>
              <a:rPr lang="en-GB" sz="2400">
                <a:solidFill>
                  <a:srgbClr val="FFFFFF"/>
                </a:solidFill>
              </a:rPr>
              <a:t> </a:t>
            </a:r>
            <a:endParaRPr sz="2400">
              <a:solidFill>
                <a:srgbClr val="FFFFF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49"/>
          <p:cNvSpPr txBox="1">
            <a:spLocks noGrp="1"/>
          </p:cNvSpPr>
          <p:nvPr>
            <p:ph type="title"/>
          </p:nvPr>
        </p:nvSpPr>
        <p:spPr>
          <a:xfrm>
            <a:off x="1085850" y="393750"/>
            <a:ext cx="7986600" cy="6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a:solidFill>
                  <a:schemeClr val="lt2"/>
                </a:solidFill>
              </a:rPr>
              <a:t>Project timeline: </a:t>
            </a:r>
            <a:r>
              <a:rPr lang="en-GB" sz="2000" b="1" i="1">
                <a:solidFill>
                  <a:schemeClr val="lt2"/>
                </a:solidFill>
              </a:rPr>
              <a:t>risk prediction score (linear SVC)</a:t>
            </a:r>
            <a:endParaRPr sz="2800" b="1" i="1">
              <a:solidFill>
                <a:schemeClr val="lt2"/>
              </a:solidFill>
            </a:endParaRPr>
          </a:p>
        </p:txBody>
      </p:sp>
      <p:sp>
        <p:nvSpPr>
          <p:cNvPr id="585" name="Google Shape;585;p49"/>
          <p:cNvSpPr txBox="1"/>
          <p:nvPr/>
        </p:nvSpPr>
        <p:spPr>
          <a:xfrm>
            <a:off x="3344050" y="1432575"/>
            <a:ext cx="13287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008FFF"/>
                </a:solidFill>
                <a:latin typeface="Roboto"/>
                <a:ea typeface="Roboto"/>
                <a:cs typeface="Roboto"/>
                <a:sym typeface="Roboto"/>
              </a:rPr>
              <a:t>AUGUST</a:t>
            </a:r>
            <a:endParaRPr sz="2000" b="1">
              <a:solidFill>
                <a:srgbClr val="008FFF"/>
              </a:solidFill>
              <a:latin typeface="Roboto"/>
              <a:ea typeface="Roboto"/>
              <a:cs typeface="Roboto"/>
              <a:sym typeface="Roboto"/>
            </a:endParaRPr>
          </a:p>
          <a:p>
            <a:pPr marL="0" lvl="0" indent="0" algn="l" rtl="0">
              <a:spcBef>
                <a:spcPts val="1600"/>
              </a:spcBef>
              <a:spcAft>
                <a:spcPts val="1600"/>
              </a:spcAft>
              <a:buNone/>
            </a:pPr>
            <a:endParaRPr sz="2000" b="1">
              <a:solidFill>
                <a:srgbClr val="008FFF"/>
              </a:solidFill>
              <a:latin typeface="Roboto"/>
              <a:ea typeface="Roboto"/>
              <a:cs typeface="Roboto"/>
              <a:sym typeface="Roboto"/>
            </a:endParaRPr>
          </a:p>
        </p:txBody>
      </p:sp>
      <p:cxnSp>
        <p:nvCxnSpPr>
          <p:cNvPr id="586" name="Google Shape;586;p49"/>
          <p:cNvCxnSpPr/>
          <p:nvPr/>
        </p:nvCxnSpPr>
        <p:spPr>
          <a:xfrm>
            <a:off x="1761628"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587" name="Google Shape;587;p49"/>
          <p:cNvSpPr/>
          <p:nvPr/>
        </p:nvSpPr>
        <p:spPr>
          <a:xfrm flipH="1">
            <a:off x="1228048"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88" name="Google Shape;588;p49"/>
          <p:cNvSpPr/>
          <p:nvPr/>
        </p:nvSpPr>
        <p:spPr>
          <a:xfrm>
            <a:off x="1227675"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89" name="Google Shape;589;p49"/>
          <p:cNvCxnSpPr/>
          <p:nvPr/>
        </p:nvCxnSpPr>
        <p:spPr>
          <a:xfrm>
            <a:off x="2855284"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590" name="Google Shape;590;p49"/>
          <p:cNvSpPr/>
          <p:nvPr/>
        </p:nvSpPr>
        <p:spPr>
          <a:xfrm flipH="1">
            <a:off x="2321705"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591" name="Google Shape;591;p49"/>
          <p:cNvSpPr/>
          <p:nvPr/>
        </p:nvSpPr>
        <p:spPr>
          <a:xfrm>
            <a:off x="2321332"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92" name="Google Shape;592;p49"/>
          <p:cNvCxnSpPr/>
          <p:nvPr/>
        </p:nvCxnSpPr>
        <p:spPr>
          <a:xfrm>
            <a:off x="3949490"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593" name="Google Shape;593;p49"/>
          <p:cNvSpPr/>
          <p:nvPr/>
        </p:nvSpPr>
        <p:spPr>
          <a:xfrm flipH="1">
            <a:off x="3415911"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94" name="Google Shape;594;p49"/>
          <p:cNvSpPr/>
          <p:nvPr/>
        </p:nvSpPr>
        <p:spPr>
          <a:xfrm>
            <a:off x="3415538"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95" name="Google Shape;595;p49"/>
          <p:cNvCxnSpPr/>
          <p:nvPr/>
        </p:nvCxnSpPr>
        <p:spPr>
          <a:xfrm>
            <a:off x="5041054"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596" name="Google Shape;596;p49"/>
          <p:cNvSpPr/>
          <p:nvPr/>
        </p:nvSpPr>
        <p:spPr>
          <a:xfrm flipH="1">
            <a:off x="4507474"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597" name="Google Shape;597;p49"/>
          <p:cNvSpPr/>
          <p:nvPr/>
        </p:nvSpPr>
        <p:spPr>
          <a:xfrm>
            <a:off x="4507101"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598" name="Google Shape;598;p49"/>
          <p:cNvCxnSpPr/>
          <p:nvPr/>
        </p:nvCxnSpPr>
        <p:spPr>
          <a:xfrm>
            <a:off x="6129352"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599" name="Google Shape;599;p49"/>
          <p:cNvSpPr/>
          <p:nvPr/>
        </p:nvSpPr>
        <p:spPr>
          <a:xfrm flipH="1">
            <a:off x="5595772"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00" name="Google Shape;600;p49"/>
          <p:cNvSpPr/>
          <p:nvPr/>
        </p:nvSpPr>
        <p:spPr>
          <a:xfrm>
            <a:off x="559540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01" name="Google Shape;601;p49"/>
          <p:cNvCxnSpPr/>
          <p:nvPr/>
        </p:nvCxnSpPr>
        <p:spPr>
          <a:xfrm>
            <a:off x="7221273"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02" name="Google Shape;602;p49"/>
          <p:cNvSpPr/>
          <p:nvPr/>
        </p:nvSpPr>
        <p:spPr>
          <a:xfrm flipH="1">
            <a:off x="6687693"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03" name="Google Shape;603;p49"/>
          <p:cNvSpPr/>
          <p:nvPr/>
        </p:nvSpPr>
        <p:spPr>
          <a:xfrm>
            <a:off x="668732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04" name="Google Shape;604;p49"/>
          <p:cNvSpPr/>
          <p:nvPr/>
        </p:nvSpPr>
        <p:spPr>
          <a:xfrm>
            <a:off x="135550" y="2547063"/>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05" name="Google Shape;605;p49"/>
          <p:cNvSpPr/>
          <p:nvPr/>
        </p:nvSpPr>
        <p:spPr>
          <a:xfrm flipH="1">
            <a:off x="135923" y="2409583"/>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06" name="Google Shape;606;p49"/>
          <p:cNvSpPr/>
          <p:nvPr/>
        </p:nvSpPr>
        <p:spPr>
          <a:xfrm flipH="1">
            <a:off x="7775643" y="2410933"/>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07" name="Google Shape;607;p49"/>
          <p:cNvSpPr/>
          <p:nvPr/>
        </p:nvSpPr>
        <p:spPr>
          <a:xfrm>
            <a:off x="7775245"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08" name="Google Shape;608;p49"/>
          <p:cNvCxnSpPr/>
          <p:nvPr/>
        </p:nvCxnSpPr>
        <p:spPr>
          <a:xfrm>
            <a:off x="8182398" y="17422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09" name="Google Shape;609;p49"/>
          <p:cNvSpPr txBox="1"/>
          <p:nvPr/>
        </p:nvSpPr>
        <p:spPr>
          <a:xfrm>
            <a:off x="7279100" y="1443050"/>
            <a:ext cx="17247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2000" b="1">
                <a:solidFill>
                  <a:srgbClr val="008FFF"/>
                </a:solidFill>
                <a:latin typeface="Roboto"/>
                <a:ea typeface="Roboto"/>
                <a:cs typeface="Roboto"/>
                <a:sym typeface="Roboto"/>
              </a:rPr>
              <a:t>SEPTEMBER</a:t>
            </a:r>
            <a:endParaRPr sz="2000" b="1">
              <a:solidFill>
                <a:srgbClr val="008FFF"/>
              </a:solidFill>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50"/>
          <p:cNvSpPr txBox="1">
            <a:spLocks noGrp="1"/>
          </p:cNvSpPr>
          <p:nvPr>
            <p:ph type="title"/>
          </p:nvPr>
        </p:nvSpPr>
        <p:spPr>
          <a:xfrm>
            <a:off x="1085850" y="393750"/>
            <a:ext cx="7986600" cy="6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a:solidFill>
                  <a:schemeClr val="lt2"/>
                </a:solidFill>
              </a:rPr>
              <a:t>Project timeline: </a:t>
            </a:r>
            <a:r>
              <a:rPr lang="en-GB" sz="2000" b="1" i="1">
                <a:solidFill>
                  <a:schemeClr val="lt2"/>
                </a:solidFill>
              </a:rPr>
              <a:t>risk prediction score (linear SVC)</a:t>
            </a:r>
            <a:endParaRPr sz="2800" b="1" i="1">
              <a:solidFill>
                <a:schemeClr val="lt2"/>
              </a:solidFill>
            </a:endParaRPr>
          </a:p>
        </p:txBody>
      </p:sp>
      <p:sp>
        <p:nvSpPr>
          <p:cNvPr id="615" name="Google Shape;615;p50"/>
          <p:cNvSpPr txBox="1"/>
          <p:nvPr/>
        </p:nvSpPr>
        <p:spPr>
          <a:xfrm>
            <a:off x="3344050" y="1432575"/>
            <a:ext cx="13287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008FFF"/>
                </a:solidFill>
                <a:latin typeface="Roboto"/>
                <a:ea typeface="Roboto"/>
                <a:cs typeface="Roboto"/>
                <a:sym typeface="Roboto"/>
              </a:rPr>
              <a:t>AUGUST</a:t>
            </a:r>
            <a:endParaRPr sz="2000" b="1">
              <a:solidFill>
                <a:srgbClr val="008FFF"/>
              </a:solidFill>
              <a:latin typeface="Roboto"/>
              <a:ea typeface="Roboto"/>
              <a:cs typeface="Roboto"/>
              <a:sym typeface="Roboto"/>
            </a:endParaRPr>
          </a:p>
          <a:p>
            <a:pPr marL="0" lvl="0" indent="0" algn="l" rtl="0">
              <a:spcBef>
                <a:spcPts val="1600"/>
              </a:spcBef>
              <a:spcAft>
                <a:spcPts val="1600"/>
              </a:spcAft>
              <a:buNone/>
            </a:pPr>
            <a:endParaRPr sz="2000" b="1">
              <a:solidFill>
                <a:srgbClr val="008FFF"/>
              </a:solidFill>
              <a:latin typeface="Roboto"/>
              <a:ea typeface="Roboto"/>
              <a:cs typeface="Roboto"/>
              <a:sym typeface="Roboto"/>
            </a:endParaRPr>
          </a:p>
        </p:txBody>
      </p:sp>
      <p:cxnSp>
        <p:nvCxnSpPr>
          <p:cNvPr id="616" name="Google Shape;616;p50"/>
          <p:cNvCxnSpPr/>
          <p:nvPr/>
        </p:nvCxnSpPr>
        <p:spPr>
          <a:xfrm>
            <a:off x="1761628"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17" name="Google Shape;617;p50"/>
          <p:cNvSpPr/>
          <p:nvPr/>
        </p:nvSpPr>
        <p:spPr>
          <a:xfrm flipH="1">
            <a:off x="1228048"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18" name="Google Shape;618;p50"/>
          <p:cNvSpPr/>
          <p:nvPr/>
        </p:nvSpPr>
        <p:spPr>
          <a:xfrm>
            <a:off x="1227675"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19" name="Google Shape;619;p50"/>
          <p:cNvCxnSpPr/>
          <p:nvPr/>
        </p:nvCxnSpPr>
        <p:spPr>
          <a:xfrm>
            <a:off x="2855284"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20" name="Google Shape;620;p50"/>
          <p:cNvSpPr/>
          <p:nvPr/>
        </p:nvSpPr>
        <p:spPr>
          <a:xfrm flipH="1">
            <a:off x="2321705"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621" name="Google Shape;621;p50"/>
          <p:cNvSpPr/>
          <p:nvPr/>
        </p:nvSpPr>
        <p:spPr>
          <a:xfrm>
            <a:off x="2321332"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22" name="Google Shape;622;p50"/>
          <p:cNvCxnSpPr/>
          <p:nvPr/>
        </p:nvCxnSpPr>
        <p:spPr>
          <a:xfrm>
            <a:off x="3949490"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23" name="Google Shape;623;p50"/>
          <p:cNvSpPr/>
          <p:nvPr/>
        </p:nvSpPr>
        <p:spPr>
          <a:xfrm flipH="1">
            <a:off x="3415911"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24" name="Google Shape;624;p50"/>
          <p:cNvSpPr/>
          <p:nvPr/>
        </p:nvSpPr>
        <p:spPr>
          <a:xfrm>
            <a:off x="3415538"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25" name="Google Shape;625;p50"/>
          <p:cNvCxnSpPr/>
          <p:nvPr/>
        </p:nvCxnSpPr>
        <p:spPr>
          <a:xfrm>
            <a:off x="5041054"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26" name="Google Shape;626;p50"/>
          <p:cNvSpPr/>
          <p:nvPr/>
        </p:nvSpPr>
        <p:spPr>
          <a:xfrm flipH="1">
            <a:off x="4507474"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27" name="Google Shape;627;p50"/>
          <p:cNvSpPr/>
          <p:nvPr/>
        </p:nvSpPr>
        <p:spPr>
          <a:xfrm>
            <a:off x="4507101"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28" name="Google Shape;628;p50"/>
          <p:cNvCxnSpPr/>
          <p:nvPr/>
        </p:nvCxnSpPr>
        <p:spPr>
          <a:xfrm>
            <a:off x="6129352"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29" name="Google Shape;629;p50"/>
          <p:cNvSpPr/>
          <p:nvPr/>
        </p:nvSpPr>
        <p:spPr>
          <a:xfrm flipH="1">
            <a:off x="5595772"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30" name="Google Shape;630;p50"/>
          <p:cNvSpPr/>
          <p:nvPr/>
        </p:nvSpPr>
        <p:spPr>
          <a:xfrm>
            <a:off x="559540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31" name="Google Shape;631;p50"/>
          <p:cNvCxnSpPr/>
          <p:nvPr/>
        </p:nvCxnSpPr>
        <p:spPr>
          <a:xfrm>
            <a:off x="7221273"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32" name="Google Shape;632;p50"/>
          <p:cNvSpPr/>
          <p:nvPr/>
        </p:nvSpPr>
        <p:spPr>
          <a:xfrm flipH="1">
            <a:off x="6687693"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33" name="Google Shape;633;p50"/>
          <p:cNvSpPr/>
          <p:nvPr/>
        </p:nvSpPr>
        <p:spPr>
          <a:xfrm>
            <a:off x="668732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34" name="Google Shape;634;p50"/>
          <p:cNvSpPr/>
          <p:nvPr/>
        </p:nvSpPr>
        <p:spPr>
          <a:xfrm>
            <a:off x="135550" y="2547063"/>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35" name="Google Shape;635;p50"/>
          <p:cNvSpPr/>
          <p:nvPr/>
        </p:nvSpPr>
        <p:spPr>
          <a:xfrm flipH="1">
            <a:off x="135923" y="2409583"/>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36" name="Google Shape;636;p50"/>
          <p:cNvSpPr/>
          <p:nvPr/>
        </p:nvSpPr>
        <p:spPr>
          <a:xfrm flipH="1">
            <a:off x="7775643" y="2410933"/>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37" name="Google Shape;637;p50"/>
          <p:cNvSpPr/>
          <p:nvPr/>
        </p:nvSpPr>
        <p:spPr>
          <a:xfrm>
            <a:off x="7775245"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38" name="Google Shape;638;p50"/>
          <p:cNvCxnSpPr/>
          <p:nvPr/>
        </p:nvCxnSpPr>
        <p:spPr>
          <a:xfrm>
            <a:off x="8182398" y="17422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39" name="Google Shape;639;p50"/>
          <p:cNvSpPr txBox="1"/>
          <p:nvPr/>
        </p:nvSpPr>
        <p:spPr>
          <a:xfrm>
            <a:off x="7279100" y="1443050"/>
            <a:ext cx="17247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2000" b="1">
                <a:solidFill>
                  <a:srgbClr val="008FFF"/>
                </a:solidFill>
                <a:latin typeface="Roboto"/>
                <a:ea typeface="Roboto"/>
                <a:cs typeface="Roboto"/>
                <a:sym typeface="Roboto"/>
              </a:rPr>
              <a:t>SEPTEMBER</a:t>
            </a:r>
            <a:endParaRPr sz="2000" b="1">
              <a:solidFill>
                <a:srgbClr val="008FFF"/>
              </a:solidFill>
              <a:latin typeface="Roboto"/>
              <a:ea typeface="Roboto"/>
              <a:cs typeface="Roboto"/>
              <a:sym typeface="Roboto"/>
            </a:endParaRPr>
          </a:p>
        </p:txBody>
      </p:sp>
      <p:sp>
        <p:nvSpPr>
          <p:cNvPr id="640" name="Google Shape;640;p50"/>
          <p:cNvSpPr txBox="1"/>
          <p:nvPr/>
        </p:nvSpPr>
        <p:spPr>
          <a:xfrm>
            <a:off x="1320925" y="3059300"/>
            <a:ext cx="3186600" cy="44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500" b="1">
                <a:solidFill>
                  <a:schemeClr val="lt2"/>
                </a:solidFill>
              </a:rPr>
              <a:t>Additional features</a:t>
            </a:r>
            <a:endParaRPr sz="2500" b="1">
              <a:solidFill>
                <a:schemeClr val="lt2"/>
              </a:solidFill>
            </a:endParaRPr>
          </a:p>
        </p:txBody>
      </p:sp>
      <p:cxnSp>
        <p:nvCxnSpPr>
          <p:cNvPr id="641" name="Google Shape;641;p50"/>
          <p:cNvCxnSpPr/>
          <p:nvPr/>
        </p:nvCxnSpPr>
        <p:spPr>
          <a:xfrm>
            <a:off x="4495750" y="2686238"/>
            <a:ext cx="4800" cy="771300"/>
          </a:xfrm>
          <a:prstGeom prst="straightConnector1">
            <a:avLst/>
          </a:prstGeom>
          <a:noFill/>
          <a:ln w="38100" cap="flat" cmpd="sng">
            <a:solidFill>
              <a:srgbClr val="FFFFFF"/>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45"/>
        <p:cNvGrpSpPr/>
        <p:nvPr/>
      </p:nvGrpSpPr>
      <p:grpSpPr>
        <a:xfrm>
          <a:off x="0" y="0"/>
          <a:ext cx="0" cy="0"/>
          <a:chOff x="0" y="0"/>
          <a:chExt cx="0" cy="0"/>
        </a:xfrm>
      </p:grpSpPr>
      <p:sp>
        <p:nvSpPr>
          <p:cNvPr id="646" name="Google Shape;646;p51"/>
          <p:cNvSpPr txBox="1">
            <a:spLocks noGrp="1"/>
          </p:cNvSpPr>
          <p:nvPr>
            <p:ph type="title"/>
          </p:nvPr>
        </p:nvSpPr>
        <p:spPr>
          <a:xfrm>
            <a:off x="1085850" y="393750"/>
            <a:ext cx="7986600" cy="66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a:solidFill>
                  <a:schemeClr val="lt2"/>
                </a:solidFill>
              </a:rPr>
              <a:t>Project timeline: </a:t>
            </a:r>
            <a:r>
              <a:rPr lang="en-GB" sz="2000" b="1" i="1">
                <a:solidFill>
                  <a:schemeClr val="lt2"/>
                </a:solidFill>
              </a:rPr>
              <a:t>risk prediction score (linear SVC)</a:t>
            </a:r>
            <a:endParaRPr sz="2800" b="1" i="1">
              <a:solidFill>
                <a:schemeClr val="lt2"/>
              </a:solidFill>
            </a:endParaRPr>
          </a:p>
        </p:txBody>
      </p:sp>
      <p:sp>
        <p:nvSpPr>
          <p:cNvPr id="647" name="Google Shape;647;p51"/>
          <p:cNvSpPr txBox="1"/>
          <p:nvPr/>
        </p:nvSpPr>
        <p:spPr>
          <a:xfrm>
            <a:off x="3344050" y="1432575"/>
            <a:ext cx="13287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000" b="1">
                <a:solidFill>
                  <a:srgbClr val="008FFF"/>
                </a:solidFill>
                <a:latin typeface="Roboto"/>
                <a:ea typeface="Roboto"/>
                <a:cs typeface="Roboto"/>
                <a:sym typeface="Roboto"/>
              </a:rPr>
              <a:t>AUGUST</a:t>
            </a:r>
            <a:endParaRPr sz="2000" b="1">
              <a:solidFill>
                <a:srgbClr val="008FFF"/>
              </a:solidFill>
              <a:latin typeface="Roboto"/>
              <a:ea typeface="Roboto"/>
              <a:cs typeface="Roboto"/>
              <a:sym typeface="Roboto"/>
            </a:endParaRPr>
          </a:p>
          <a:p>
            <a:pPr marL="0" lvl="0" indent="0" algn="l" rtl="0">
              <a:spcBef>
                <a:spcPts val="1600"/>
              </a:spcBef>
              <a:spcAft>
                <a:spcPts val="1600"/>
              </a:spcAft>
              <a:buNone/>
            </a:pPr>
            <a:endParaRPr sz="2000" b="1">
              <a:solidFill>
                <a:srgbClr val="008FFF"/>
              </a:solidFill>
              <a:latin typeface="Roboto"/>
              <a:ea typeface="Roboto"/>
              <a:cs typeface="Roboto"/>
              <a:sym typeface="Roboto"/>
            </a:endParaRPr>
          </a:p>
        </p:txBody>
      </p:sp>
      <p:cxnSp>
        <p:nvCxnSpPr>
          <p:cNvPr id="648" name="Google Shape;648;p51"/>
          <p:cNvCxnSpPr/>
          <p:nvPr/>
        </p:nvCxnSpPr>
        <p:spPr>
          <a:xfrm>
            <a:off x="1761628"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49" name="Google Shape;649;p51"/>
          <p:cNvSpPr/>
          <p:nvPr/>
        </p:nvSpPr>
        <p:spPr>
          <a:xfrm flipH="1">
            <a:off x="1228048"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50" name="Google Shape;650;p51"/>
          <p:cNvSpPr/>
          <p:nvPr/>
        </p:nvSpPr>
        <p:spPr>
          <a:xfrm>
            <a:off x="1227675"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51" name="Google Shape;651;p51"/>
          <p:cNvCxnSpPr/>
          <p:nvPr/>
        </p:nvCxnSpPr>
        <p:spPr>
          <a:xfrm>
            <a:off x="2855284"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52" name="Google Shape;652;p51"/>
          <p:cNvSpPr/>
          <p:nvPr/>
        </p:nvSpPr>
        <p:spPr>
          <a:xfrm flipH="1">
            <a:off x="2321705"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653" name="Google Shape;653;p51"/>
          <p:cNvSpPr/>
          <p:nvPr/>
        </p:nvSpPr>
        <p:spPr>
          <a:xfrm>
            <a:off x="2321332"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54" name="Google Shape;654;p51"/>
          <p:cNvCxnSpPr/>
          <p:nvPr/>
        </p:nvCxnSpPr>
        <p:spPr>
          <a:xfrm>
            <a:off x="3949490" y="186715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55" name="Google Shape;655;p51"/>
          <p:cNvSpPr/>
          <p:nvPr/>
        </p:nvSpPr>
        <p:spPr>
          <a:xfrm flipH="1">
            <a:off x="3415911" y="240615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56" name="Google Shape;656;p51"/>
          <p:cNvSpPr/>
          <p:nvPr/>
        </p:nvSpPr>
        <p:spPr>
          <a:xfrm>
            <a:off x="3415538" y="254773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57" name="Google Shape;657;p51"/>
          <p:cNvCxnSpPr/>
          <p:nvPr/>
        </p:nvCxnSpPr>
        <p:spPr>
          <a:xfrm>
            <a:off x="5041054"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58" name="Google Shape;658;p51"/>
          <p:cNvSpPr/>
          <p:nvPr/>
        </p:nvSpPr>
        <p:spPr>
          <a:xfrm flipH="1">
            <a:off x="4507474"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59" name="Google Shape;659;p51"/>
          <p:cNvSpPr/>
          <p:nvPr/>
        </p:nvSpPr>
        <p:spPr>
          <a:xfrm>
            <a:off x="4507101"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60" name="Google Shape;660;p51"/>
          <p:cNvCxnSpPr/>
          <p:nvPr/>
        </p:nvCxnSpPr>
        <p:spPr>
          <a:xfrm>
            <a:off x="6129352"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61" name="Google Shape;661;p51"/>
          <p:cNvSpPr/>
          <p:nvPr/>
        </p:nvSpPr>
        <p:spPr>
          <a:xfrm flipH="1">
            <a:off x="5595772"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62" name="Google Shape;662;p51"/>
          <p:cNvSpPr/>
          <p:nvPr/>
        </p:nvSpPr>
        <p:spPr>
          <a:xfrm>
            <a:off x="559540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63" name="Google Shape;663;p51"/>
          <p:cNvCxnSpPr/>
          <p:nvPr/>
        </p:nvCxnSpPr>
        <p:spPr>
          <a:xfrm>
            <a:off x="7221273" y="186715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64" name="Google Shape;664;p51"/>
          <p:cNvSpPr/>
          <p:nvPr/>
        </p:nvSpPr>
        <p:spPr>
          <a:xfrm flipH="1">
            <a:off x="6687693" y="240615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65" name="Google Shape;665;p51"/>
          <p:cNvSpPr/>
          <p:nvPr/>
        </p:nvSpPr>
        <p:spPr>
          <a:xfrm>
            <a:off x="6687320"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66" name="Google Shape;666;p51"/>
          <p:cNvSpPr/>
          <p:nvPr/>
        </p:nvSpPr>
        <p:spPr>
          <a:xfrm>
            <a:off x="135550" y="2547063"/>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67" name="Google Shape;667;p51"/>
          <p:cNvSpPr/>
          <p:nvPr/>
        </p:nvSpPr>
        <p:spPr>
          <a:xfrm flipH="1">
            <a:off x="135923" y="2409583"/>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68" name="Google Shape;668;p51"/>
          <p:cNvSpPr/>
          <p:nvPr/>
        </p:nvSpPr>
        <p:spPr>
          <a:xfrm flipH="1">
            <a:off x="7775643" y="2410933"/>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69" name="Google Shape;669;p51"/>
          <p:cNvSpPr/>
          <p:nvPr/>
        </p:nvSpPr>
        <p:spPr>
          <a:xfrm>
            <a:off x="7775245" y="254773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70" name="Google Shape;670;p51"/>
          <p:cNvCxnSpPr/>
          <p:nvPr/>
        </p:nvCxnSpPr>
        <p:spPr>
          <a:xfrm>
            <a:off x="8182398" y="17422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71" name="Google Shape;671;p51"/>
          <p:cNvSpPr txBox="1"/>
          <p:nvPr/>
        </p:nvSpPr>
        <p:spPr>
          <a:xfrm>
            <a:off x="7279100" y="1443050"/>
            <a:ext cx="1724700" cy="40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GB" sz="2000" b="1">
                <a:solidFill>
                  <a:srgbClr val="008FFF"/>
                </a:solidFill>
                <a:latin typeface="Roboto"/>
                <a:ea typeface="Roboto"/>
                <a:cs typeface="Roboto"/>
                <a:sym typeface="Roboto"/>
              </a:rPr>
              <a:t>SEPTEMBER</a:t>
            </a:r>
            <a:endParaRPr sz="2000" b="1">
              <a:solidFill>
                <a:srgbClr val="008FFF"/>
              </a:solidFill>
              <a:latin typeface="Roboto"/>
              <a:ea typeface="Roboto"/>
              <a:cs typeface="Roboto"/>
              <a:sym typeface="Roboto"/>
            </a:endParaRPr>
          </a:p>
        </p:txBody>
      </p:sp>
      <p:sp>
        <p:nvSpPr>
          <p:cNvPr id="672" name="Google Shape;672;p51"/>
          <p:cNvSpPr txBox="1"/>
          <p:nvPr/>
        </p:nvSpPr>
        <p:spPr>
          <a:xfrm>
            <a:off x="1600200" y="3059300"/>
            <a:ext cx="2907600" cy="44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500">
                <a:solidFill>
                  <a:srgbClr val="FFFFFF"/>
                </a:solidFill>
              </a:rPr>
              <a:t>Additional features</a:t>
            </a:r>
            <a:endParaRPr sz="2500">
              <a:solidFill>
                <a:srgbClr val="FFFFFF"/>
              </a:solidFill>
            </a:endParaRPr>
          </a:p>
        </p:txBody>
      </p:sp>
      <p:sp>
        <p:nvSpPr>
          <p:cNvPr id="673" name="Google Shape;673;p51"/>
          <p:cNvSpPr txBox="1"/>
          <p:nvPr/>
        </p:nvSpPr>
        <p:spPr>
          <a:xfrm>
            <a:off x="6591300" y="4125300"/>
            <a:ext cx="2481000" cy="47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500" b="1">
                <a:solidFill>
                  <a:schemeClr val="lt2"/>
                </a:solidFill>
              </a:rPr>
              <a:t>Data collection</a:t>
            </a:r>
            <a:endParaRPr sz="2500" b="1">
              <a:solidFill>
                <a:schemeClr val="lt2"/>
              </a:solidFill>
            </a:endParaRPr>
          </a:p>
        </p:txBody>
      </p:sp>
      <p:cxnSp>
        <p:nvCxnSpPr>
          <p:cNvPr id="674" name="Google Shape;674;p51"/>
          <p:cNvCxnSpPr/>
          <p:nvPr/>
        </p:nvCxnSpPr>
        <p:spPr>
          <a:xfrm>
            <a:off x="4495750" y="2686238"/>
            <a:ext cx="4800" cy="771300"/>
          </a:xfrm>
          <a:prstGeom prst="straightConnector1">
            <a:avLst/>
          </a:prstGeom>
          <a:noFill/>
          <a:ln w="38100" cap="flat" cmpd="sng">
            <a:solidFill>
              <a:srgbClr val="FFFFFF"/>
            </a:solidFill>
            <a:prstDash val="solid"/>
            <a:round/>
            <a:headEnd type="none" w="med" len="med"/>
            <a:tailEnd type="none" w="med" len="med"/>
          </a:ln>
        </p:spPr>
      </p:cxnSp>
      <p:cxnSp>
        <p:nvCxnSpPr>
          <p:cNvPr id="675" name="Google Shape;675;p51"/>
          <p:cNvCxnSpPr/>
          <p:nvPr/>
        </p:nvCxnSpPr>
        <p:spPr>
          <a:xfrm>
            <a:off x="8836800" y="2675850"/>
            <a:ext cx="30900" cy="1867500"/>
          </a:xfrm>
          <a:prstGeom prst="straightConnector1">
            <a:avLst/>
          </a:prstGeom>
          <a:noFill/>
          <a:ln w="38100" cap="flat" cmpd="sng">
            <a:solidFill>
              <a:srgbClr val="FFFFFF"/>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52"/>
          <p:cNvSpPr txBox="1">
            <a:spLocks noGrp="1"/>
          </p:cNvSpPr>
          <p:nvPr>
            <p:ph type="title"/>
          </p:nvPr>
        </p:nvSpPr>
        <p:spPr>
          <a:xfrm>
            <a:off x="667750" y="2405250"/>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Team</a:t>
            </a:r>
            <a:endParaRPr/>
          </a:p>
        </p:txBody>
      </p:sp>
      <p:pic>
        <p:nvPicPr>
          <p:cNvPr id="681" name="Google Shape;681;p52"/>
          <p:cNvPicPr preferRelativeResize="0"/>
          <p:nvPr/>
        </p:nvPicPr>
        <p:blipFill rotWithShape="1">
          <a:blip r:embed="rId3">
            <a:alphaModFix/>
          </a:blip>
          <a:srcRect l="12230" r="29912"/>
          <a:stretch/>
        </p:blipFill>
        <p:spPr>
          <a:xfrm rot="-5400000">
            <a:off x="3179736" y="1181147"/>
            <a:ext cx="2784529" cy="3609726"/>
          </a:xfrm>
          <a:prstGeom prst="rect">
            <a:avLst/>
          </a:prstGeom>
          <a:noFill/>
          <a:ln>
            <a:noFill/>
          </a:ln>
        </p:spPr>
      </p:pic>
      <p:sp>
        <p:nvSpPr>
          <p:cNvPr id="682" name="Google Shape;682;p52"/>
          <p:cNvSpPr txBox="1"/>
          <p:nvPr/>
        </p:nvSpPr>
        <p:spPr>
          <a:xfrm rot="798">
            <a:off x="1920049" y="1067637"/>
            <a:ext cx="1291800" cy="36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lt2"/>
                </a:solidFill>
                <a:latin typeface="Lato"/>
                <a:ea typeface="Lato"/>
                <a:cs typeface="Lato"/>
                <a:sym typeface="Lato"/>
              </a:rPr>
              <a:t>Cognitive Science</a:t>
            </a:r>
            <a:endParaRPr sz="1200">
              <a:solidFill>
                <a:schemeClr val="lt2"/>
              </a:solidFill>
              <a:latin typeface="Lato"/>
              <a:ea typeface="Lato"/>
              <a:cs typeface="Lato"/>
              <a:sym typeface="Lato"/>
            </a:endParaRPr>
          </a:p>
        </p:txBody>
      </p:sp>
      <p:sp>
        <p:nvSpPr>
          <p:cNvPr id="683" name="Google Shape;683;p52"/>
          <p:cNvSpPr txBox="1"/>
          <p:nvPr/>
        </p:nvSpPr>
        <p:spPr>
          <a:xfrm>
            <a:off x="5189700" y="913300"/>
            <a:ext cx="1291800" cy="36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rgbClr val="1155CC"/>
                </a:solidFill>
                <a:latin typeface="Lato"/>
                <a:ea typeface="Lato"/>
                <a:cs typeface="Lato"/>
                <a:sym typeface="Lato"/>
              </a:rPr>
              <a:t>Biomedical Engineering</a:t>
            </a:r>
            <a:endParaRPr sz="1200">
              <a:solidFill>
                <a:srgbClr val="1155CC"/>
              </a:solidFill>
              <a:latin typeface="Lato"/>
              <a:ea typeface="Lato"/>
              <a:cs typeface="Lato"/>
              <a:sym typeface="Lato"/>
            </a:endParaRPr>
          </a:p>
          <a:p>
            <a:pPr marL="0" lvl="0" indent="0" algn="l" rtl="0">
              <a:spcBef>
                <a:spcPts val="0"/>
              </a:spcBef>
              <a:spcAft>
                <a:spcPts val="0"/>
              </a:spcAft>
              <a:buNone/>
            </a:pPr>
            <a:r>
              <a:rPr lang="en-GB" sz="1200">
                <a:solidFill>
                  <a:srgbClr val="1155CC"/>
                </a:solidFill>
                <a:latin typeface="Lato"/>
                <a:ea typeface="Lato"/>
                <a:cs typeface="Lato"/>
                <a:sym typeface="Lato"/>
              </a:rPr>
              <a:t>Alaa</a:t>
            </a:r>
            <a:endParaRPr sz="1200">
              <a:solidFill>
                <a:srgbClr val="1155CC"/>
              </a:solidFill>
              <a:latin typeface="Lato"/>
              <a:ea typeface="Lato"/>
              <a:cs typeface="Lato"/>
              <a:sym typeface="Lato"/>
            </a:endParaRPr>
          </a:p>
        </p:txBody>
      </p:sp>
      <p:sp>
        <p:nvSpPr>
          <p:cNvPr id="684" name="Google Shape;684;p52"/>
          <p:cNvSpPr txBox="1"/>
          <p:nvPr/>
        </p:nvSpPr>
        <p:spPr>
          <a:xfrm>
            <a:off x="7679025" y="1593750"/>
            <a:ext cx="6954600" cy="81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685" name="Google Shape;685;p52"/>
          <p:cNvSpPr txBox="1"/>
          <p:nvPr/>
        </p:nvSpPr>
        <p:spPr>
          <a:xfrm>
            <a:off x="4304975" y="760900"/>
            <a:ext cx="1030200" cy="36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solidFill>
                  <a:srgbClr val="A61C00"/>
                </a:solidFill>
                <a:latin typeface="Lato"/>
                <a:ea typeface="Lato"/>
                <a:cs typeface="Lato"/>
                <a:sym typeface="Lato"/>
              </a:rPr>
              <a:t>Information technology engineering</a:t>
            </a:r>
            <a:endParaRPr sz="900">
              <a:solidFill>
                <a:srgbClr val="A61C00"/>
              </a:solidFill>
              <a:latin typeface="Lato"/>
              <a:ea typeface="Lato"/>
              <a:cs typeface="Lato"/>
              <a:sym typeface="Lato"/>
            </a:endParaRPr>
          </a:p>
          <a:p>
            <a:pPr marL="0" lvl="0" indent="0" algn="l" rtl="0">
              <a:spcBef>
                <a:spcPts val="0"/>
              </a:spcBef>
              <a:spcAft>
                <a:spcPts val="0"/>
              </a:spcAft>
              <a:buNone/>
            </a:pPr>
            <a:r>
              <a:rPr lang="en-GB" sz="1100">
                <a:solidFill>
                  <a:srgbClr val="A61C00"/>
                </a:solidFill>
                <a:latin typeface="Lato"/>
                <a:ea typeface="Lato"/>
                <a:cs typeface="Lato"/>
                <a:sym typeface="Lato"/>
              </a:rPr>
              <a:t>Aida</a:t>
            </a:r>
            <a:endParaRPr sz="1100">
              <a:solidFill>
                <a:srgbClr val="A61C00"/>
              </a:solidFill>
              <a:latin typeface="Lato"/>
              <a:ea typeface="Lato"/>
              <a:cs typeface="Lato"/>
              <a:sym typeface="Lato"/>
            </a:endParaRPr>
          </a:p>
        </p:txBody>
      </p:sp>
      <p:sp>
        <p:nvSpPr>
          <p:cNvPr id="686" name="Google Shape;686;p52"/>
          <p:cNvSpPr txBox="1"/>
          <p:nvPr/>
        </p:nvSpPr>
        <p:spPr>
          <a:xfrm>
            <a:off x="6250499" y="913300"/>
            <a:ext cx="2358300" cy="92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rgbClr val="FF0000"/>
                </a:solidFill>
                <a:latin typeface="Lato"/>
                <a:ea typeface="Lato"/>
                <a:cs typeface="Lato"/>
                <a:sym typeface="Lato"/>
              </a:rPr>
              <a:t>Electrical Engineering/ Entrepreneurship</a:t>
            </a:r>
            <a:endParaRPr sz="1200">
              <a:solidFill>
                <a:srgbClr val="FF0000"/>
              </a:solidFill>
              <a:latin typeface="Lato"/>
              <a:ea typeface="Lato"/>
              <a:cs typeface="Lato"/>
              <a:sym typeface="Lato"/>
            </a:endParaRPr>
          </a:p>
          <a:p>
            <a:pPr marL="0" lvl="0" indent="0" algn="l" rtl="0">
              <a:spcBef>
                <a:spcPts val="0"/>
              </a:spcBef>
              <a:spcAft>
                <a:spcPts val="0"/>
              </a:spcAft>
              <a:buNone/>
            </a:pPr>
            <a:r>
              <a:rPr lang="en-GB" sz="1200">
                <a:solidFill>
                  <a:srgbClr val="FF0000"/>
                </a:solidFill>
                <a:latin typeface="Lato"/>
                <a:ea typeface="Lato"/>
                <a:cs typeface="Lato"/>
                <a:sym typeface="Lato"/>
              </a:rPr>
              <a:t>Negin</a:t>
            </a:r>
            <a:endParaRPr sz="1200">
              <a:solidFill>
                <a:srgbClr val="FF0000"/>
              </a:solidFill>
              <a:latin typeface="Lato"/>
              <a:ea typeface="Lato"/>
              <a:cs typeface="Lato"/>
              <a:sym typeface="Lato"/>
            </a:endParaRPr>
          </a:p>
        </p:txBody>
      </p:sp>
      <p:sp>
        <p:nvSpPr>
          <p:cNvPr id="687" name="Google Shape;687;p52"/>
          <p:cNvSpPr txBox="1"/>
          <p:nvPr/>
        </p:nvSpPr>
        <p:spPr>
          <a:xfrm>
            <a:off x="2841600" y="978000"/>
            <a:ext cx="1501800" cy="92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rgbClr val="2196F3"/>
                </a:solidFill>
                <a:latin typeface="Lato"/>
                <a:ea typeface="Lato"/>
                <a:cs typeface="Lato"/>
                <a:sym typeface="Lato"/>
              </a:rPr>
              <a:t>Computer Science</a:t>
            </a:r>
            <a:endParaRPr sz="1200">
              <a:solidFill>
                <a:srgbClr val="2196F3"/>
              </a:solidFill>
              <a:latin typeface="Lato"/>
              <a:ea typeface="Lato"/>
              <a:cs typeface="Lato"/>
              <a:sym typeface="Lato"/>
            </a:endParaRPr>
          </a:p>
          <a:p>
            <a:pPr marL="0" lvl="0" indent="0" algn="l" rtl="0">
              <a:spcBef>
                <a:spcPts val="0"/>
              </a:spcBef>
              <a:spcAft>
                <a:spcPts val="0"/>
              </a:spcAft>
              <a:buNone/>
            </a:pPr>
            <a:r>
              <a:rPr lang="en-GB" sz="1200">
                <a:solidFill>
                  <a:srgbClr val="2196F3"/>
                </a:solidFill>
                <a:latin typeface="Lato"/>
                <a:ea typeface="Lato"/>
                <a:cs typeface="Lato"/>
                <a:sym typeface="Lato"/>
              </a:rPr>
              <a:t>Prakriti</a:t>
            </a:r>
            <a:endParaRPr sz="1200">
              <a:solidFill>
                <a:srgbClr val="2196F3"/>
              </a:solidFill>
              <a:latin typeface="Lato"/>
              <a:ea typeface="Lato"/>
              <a:cs typeface="Lato"/>
              <a:sym typeface="Lato"/>
            </a:endParaRPr>
          </a:p>
        </p:txBody>
      </p:sp>
      <p:sp>
        <p:nvSpPr>
          <p:cNvPr id="688" name="Google Shape;688;p52"/>
          <p:cNvSpPr txBox="1"/>
          <p:nvPr/>
        </p:nvSpPr>
        <p:spPr>
          <a:xfrm rot="798">
            <a:off x="1966149" y="1450787"/>
            <a:ext cx="1291800" cy="36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lt2"/>
                </a:solidFill>
                <a:latin typeface="Lato"/>
                <a:ea typeface="Lato"/>
                <a:cs typeface="Lato"/>
                <a:sym typeface="Lato"/>
              </a:rPr>
              <a:t>Nadia</a:t>
            </a:r>
            <a:endParaRPr sz="1200">
              <a:solidFill>
                <a:schemeClr val="lt2"/>
              </a:solidFill>
              <a:latin typeface="Lato"/>
              <a:ea typeface="Lato"/>
              <a:cs typeface="Lato"/>
              <a:sym typeface="Lato"/>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pic>
        <p:nvPicPr>
          <p:cNvPr id="693" name="Google Shape;693;p53"/>
          <p:cNvPicPr preferRelativeResize="0"/>
          <p:nvPr/>
        </p:nvPicPr>
        <p:blipFill>
          <a:blip r:embed="rId3">
            <a:alphaModFix/>
          </a:blip>
          <a:stretch>
            <a:fillRect/>
          </a:stretch>
        </p:blipFill>
        <p:spPr>
          <a:xfrm>
            <a:off x="446725" y="4464601"/>
            <a:ext cx="1193575" cy="497500"/>
          </a:xfrm>
          <a:prstGeom prst="rect">
            <a:avLst/>
          </a:prstGeom>
          <a:noFill/>
          <a:ln>
            <a:noFill/>
          </a:ln>
        </p:spPr>
      </p:pic>
      <p:sp>
        <p:nvSpPr>
          <p:cNvPr id="694" name="Google Shape;694;p53"/>
          <p:cNvSpPr txBox="1"/>
          <p:nvPr/>
        </p:nvSpPr>
        <p:spPr>
          <a:xfrm>
            <a:off x="308475" y="3847900"/>
            <a:ext cx="2539500" cy="111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50">
                <a:solidFill>
                  <a:schemeClr val="lt1"/>
                </a:solidFill>
                <a:latin typeface="Roboto"/>
                <a:ea typeface="Roboto"/>
                <a:cs typeface="Roboto"/>
                <a:sym typeface="Roboto"/>
              </a:rPr>
              <a:t>AI4Good Lab </a:t>
            </a:r>
            <a:endParaRPr sz="1650">
              <a:solidFill>
                <a:schemeClr val="lt1"/>
              </a:solidFill>
              <a:latin typeface="Roboto"/>
              <a:ea typeface="Roboto"/>
              <a:cs typeface="Roboto"/>
              <a:sym typeface="Roboto"/>
            </a:endParaRPr>
          </a:p>
          <a:p>
            <a:pPr marL="0" lvl="0" indent="0" algn="l" rtl="0">
              <a:spcBef>
                <a:spcPts val="0"/>
              </a:spcBef>
              <a:spcAft>
                <a:spcPts val="0"/>
              </a:spcAft>
              <a:buNone/>
            </a:pPr>
            <a:r>
              <a:rPr lang="en-GB" sz="1650">
                <a:solidFill>
                  <a:schemeClr val="lt1"/>
                </a:solidFill>
                <a:latin typeface="Roboto"/>
                <a:ea typeface="Roboto"/>
                <a:cs typeface="Roboto"/>
                <a:sym typeface="Roboto"/>
              </a:rPr>
              <a:t>Summer 2020</a:t>
            </a:r>
            <a:endParaRPr>
              <a:solidFill>
                <a:schemeClr val="lt1"/>
              </a:solidFill>
              <a:latin typeface="Lato"/>
              <a:ea typeface="Lato"/>
              <a:cs typeface="Lato"/>
              <a:sym typeface="Lato"/>
            </a:endParaRPr>
          </a:p>
        </p:txBody>
      </p:sp>
      <p:sp>
        <p:nvSpPr>
          <p:cNvPr id="695" name="Google Shape;695;p53"/>
          <p:cNvSpPr txBox="1">
            <a:spLocks noGrp="1"/>
          </p:cNvSpPr>
          <p:nvPr>
            <p:ph type="ctrTitle"/>
          </p:nvPr>
        </p:nvSpPr>
        <p:spPr>
          <a:xfrm>
            <a:off x="2847975" y="1440125"/>
            <a:ext cx="5725500" cy="20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6000"/>
              <a:t>Thank you    AI4Good</a:t>
            </a:r>
            <a:endParaRPr sz="60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700" name="Google Shape;700;p54"/>
          <p:cNvSpPr txBox="1">
            <a:spLocks noGrp="1"/>
          </p:cNvSpPr>
          <p:nvPr>
            <p:ph type="body" idx="1"/>
          </p:nvPr>
        </p:nvSpPr>
        <p:spPr>
          <a:xfrm>
            <a:off x="1149300" y="1306075"/>
            <a:ext cx="7442400" cy="999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2700">
                <a:solidFill>
                  <a:schemeClr val="lt2"/>
                </a:solidFill>
                <a:latin typeface="Montserrat"/>
                <a:ea typeface="Montserrat"/>
                <a:cs typeface="Montserrat"/>
                <a:sym typeface="Montserrat"/>
              </a:rPr>
              <a:t>Cervical Cancer= = = Preventable Disease</a:t>
            </a:r>
            <a:endParaRPr sz="2700">
              <a:solidFill>
                <a:schemeClr val="lt2"/>
              </a:solidFill>
              <a:latin typeface="Montserrat"/>
              <a:ea typeface="Montserrat"/>
              <a:cs typeface="Montserrat"/>
              <a:sym typeface="Montserrat"/>
            </a:endParaRPr>
          </a:p>
          <a:p>
            <a:pPr marL="0" lvl="0" indent="0" algn="l" rtl="0">
              <a:lnSpc>
                <a:spcPct val="100000"/>
              </a:lnSpc>
              <a:spcBef>
                <a:spcPts val="0"/>
              </a:spcBef>
              <a:spcAft>
                <a:spcPts val="0"/>
              </a:spcAft>
              <a:buNone/>
            </a:pPr>
            <a:endParaRPr sz="2700">
              <a:solidFill>
                <a:srgbClr val="CACACA"/>
              </a:solidFill>
              <a:latin typeface="Montserrat"/>
              <a:ea typeface="Montserrat"/>
              <a:cs typeface="Montserrat"/>
              <a:sym typeface="Montserrat"/>
            </a:endParaRPr>
          </a:p>
          <a:p>
            <a:pPr marL="0" lvl="0" indent="0" algn="l" rtl="0">
              <a:lnSpc>
                <a:spcPct val="100000"/>
              </a:lnSpc>
              <a:spcBef>
                <a:spcPts val="0"/>
              </a:spcBef>
              <a:spcAft>
                <a:spcPts val="0"/>
              </a:spcAft>
              <a:buNone/>
            </a:pPr>
            <a:r>
              <a:rPr lang="en-GB" sz="2700">
                <a:solidFill>
                  <a:schemeClr val="accent6"/>
                </a:solidFill>
                <a:latin typeface="Montserrat"/>
                <a:ea typeface="Montserrat"/>
                <a:cs typeface="Montserrat"/>
                <a:sym typeface="Montserrat"/>
              </a:rPr>
              <a:t>Cervical Cancer = = = Preventable Disease</a:t>
            </a:r>
            <a:endParaRPr sz="2700">
              <a:solidFill>
                <a:schemeClr val="accent6"/>
              </a:solidFill>
              <a:latin typeface="Montserrat"/>
              <a:ea typeface="Montserrat"/>
              <a:cs typeface="Montserrat"/>
              <a:sym typeface="Montserrat"/>
            </a:endParaRPr>
          </a:p>
          <a:p>
            <a:pPr marL="0" lvl="0" indent="0" algn="l" rtl="0">
              <a:lnSpc>
                <a:spcPct val="100000"/>
              </a:lnSpc>
              <a:spcBef>
                <a:spcPts val="0"/>
              </a:spcBef>
              <a:spcAft>
                <a:spcPts val="0"/>
              </a:spcAft>
              <a:buNone/>
            </a:pPr>
            <a:endParaRPr sz="2700">
              <a:solidFill>
                <a:srgbClr val="CACACA"/>
              </a:solidFill>
              <a:latin typeface="Montserrat"/>
              <a:ea typeface="Montserrat"/>
              <a:cs typeface="Montserrat"/>
              <a:sym typeface="Montserrat"/>
            </a:endParaRPr>
          </a:p>
          <a:p>
            <a:pPr marL="0" lvl="0" indent="0" algn="l" rtl="0">
              <a:lnSpc>
                <a:spcPct val="100000"/>
              </a:lnSpc>
              <a:spcBef>
                <a:spcPts val="0"/>
              </a:spcBef>
              <a:spcAft>
                <a:spcPts val="0"/>
              </a:spcAft>
              <a:buNone/>
            </a:pPr>
            <a:r>
              <a:rPr lang="en-GB" sz="2700">
                <a:solidFill>
                  <a:schemeClr val="accent2"/>
                </a:solidFill>
                <a:latin typeface="Montserrat"/>
                <a:ea typeface="Montserrat"/>
                <a:cs typeface="Montserrat"/>
                <a:sym typeface="Montserrat"/>
              </a:rPr>
              <a:t>Cervical Cancer = = = Preventable Disease</a:t>
            </a:r>
            <a:endParaRPr sz="2700">
              <a:solidFill>
                <a:schemeClr val="accent2"/>
              </a:solidFill>
              <a:latin typeface="Montserrat"/>
              <a:ea typeface="Montserrat"/>
              <a:cs typeface="Montserrat"/>
              <a:sym typeface="Montserrat"/>
            </a:endParaRPr>
          </a:p>
          <a:p>
            <a:pPr marL="0" lvl="0" indent="0" algn="l" rtl="0">
              <a:lnSpc>
                <a:spcPct val="100000"/>
              </a:lnSpc>
              <a:spcBef>
                <a:spcPts val="0"/>
              </a:spcBef>
              <a:spcAft>
                <a:spcPts val="0"/>
              </a:spcAft>
              <a:buNone/>
            </a:pPr>
            <a:endParaRPr sz="2700">
              <a:solidFill>
                <a:srgbClr val="CACACA"/>
              </a:solidFill>
              <a:latin typeface="Montserrat"/>
              <a:ea typeface="Montserrat"/>
              <a:cs typeface="Montserrat"/>
              <a:sym typeface="Montserrat"/>
            </a:endParaRPr>
          </a:p>
          <a:p>
            <a:pPr marL="0" lvl="0" indent="0" algn="l" rtl="0">
              <a:lnSpc>
                <a:spcPct val="100000"/>
              </a:lnSpc>
              <a:spcBef>
                <a:spcPts val="0"/>
              </a:spcBef>
              <a:spcAft>
                <a:spcPts val="0"/>
              </a:spcAft>
              <a:buNone/>
            </a:pPr>
            <a:r>
              <a:rPr lang="en-GB" sz="2700">
                <a:solidFill>
                  <a:srgbClr val="55688B"/>
                </a:solidFill>
                <a:latin typeface="Montserrat"/>
                <a:ea typeface="Montserrat"/>
                <a:cs typeface="Montserrat"/>
                <a:sym typeface="Montserrat"/>
              </a:rPr>
              <a:t>Cervical Cancer = = = Preventable Disease</a:t>
            </a:r>
            <a:endParaRPr sz="2700">
              <a:solidFill>
                <a:srgbClr val="55688B"/>
              </a:solidFill>
              <a:latin typeface="Montserrat"/>
              <a:ea typeface="Montserrat"/>
              <a:cs typeface="Montserrat"/>
              <a:sym typeface="Montserrat"/>
            </a:endParaRPr>
          </a:p>
          <a:p>
            <a:pPr marL="457200" lvl="0" indent="0" algn="l" rtl="0">
              <a:spcBef>
                <a:spcPts val="0"/>
              </a:spcBef>
              <a:spcAft>
                <a:spcPts val="0"/>
              </a:spcAft>
              <a:buNone/>
            </a:pPr>
            <a:endParaRPr sz="2400">
              <a:solidFill>
                <a:srgbClr val="FFFFFF"/>
              </a:solidFill>
            </a:endParaRPr>
          </a:p>
          <a:p>
            <a:pPr marL="457200" lvl="0" indent="0" algn="l" rtl="0">
              <a:spcBef>
                <a:spcPts val="1600"/>
              </a:spcBef>
              <a:spcAft>
                <a:spcPts val="0"/>
              </a:spcAft>
              <a:buNone/>
            </a:pPr>
            <a:endParaRPr sz="2400">
              <a:solidFill>
                <a:srgbClr val="FFFFFF"/>
              </a:solidFill>
            </a:endParaRPr>
          </a:p>
          <a:p>
            <a:pPr marL="457200" lvl="0" indent="0" algn="l" rtl="0">
              <a:spcBef>
                <a:spcPts val="1600"/>
              </a:spcBef>
              <a:spcAft>
                <a:spcPts val="1600"/>
              </a:spcAft>
              <a:buNone/>
            </a:pP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1"/>
          <p:cNvSpPr txBox="1">
            <a:spLocks noGrp="1"/>
          </p:cNvSpPr>
          <p:nvPr>
            <p:ph type="body" idx="1"/>
          </p:nvPr>
        </p:nvSpPr>
        <p:spPr>
          <a:xfrm>
            <a:off x="1243350" y="377125"/>
            <a:ext cx="5405100" cy="1889700"/>
          </a:xfrm>
          <a:prstGeom prst="rect">
            <a:avLst/>
          </a:prstGeom>
        </p:spPr>
        <p:txBody>
          <a:bodyPr spcFirstLastPara="1" wrap="square" lIns="91425" tIns="91425" rIns="91425" bIns="91425" anchor="t" anchorCtr="0">
            <a:noAutofit/>
          </a:bodyPr>
          <a:lstStyle/>
          <a:p>
            <a:pPr marL="457200" lvl="0" indent="-393700" algn="l" rtl="0">
              <a:spcBef>
                <a:spcPts val="0"/>
              </a:spcBef>
              <a:spcAft>
                <a:spcPts val="0"/>
              </a:spcAft>
              <a:buClr>
                <a:schemeClr val="lt2"/>
              </a:buClr>
              <a:buSzPts val="2600"/>
              <a:buAutoNum type="arabicPeriod"/>
            </a:pPr>
            <a:r>
              <a:rPr lang="en-GB" sz="2600" b="1">
                <a:solidFill>
                  <a:schemeClr val="lt2"/>
                </a:solidFill>
              </a:rPr>
              <a:t>Lack of sexual health education</a:t>
            </a:r>
            <a:endParaRPr sz="2600" b="1">
              <a:solidFill>
                <a:schemeClr val="lt2"/>
              </a:solidFill>
            </a:endParaRPr>
          </a:p>
        </p:txBody>
      </p:sp>
      <p:pic>
        <p:nvPicPr>
          <p:cNvPr id="208" name="Google Shape;208;p21"/>
          <p:cNvPicPr preferRelativeResize="0"/>
          <p:nvPr/>
        </p:nvPicPr>
        <p:blipFill>
          <a:blip r:embed="rId3">
            <a:alphaModFix/>
          </a:blip>
          <a:stretch>
            <a:fillRect/>
          </a:stretch>
        </p:blipFill>
        <p:spPr>
          <a:xfrm>
            <a:off x="-12" y="2819400"/>
            <a:ext cx="9144002" cy="1812850"/>
          </a:xfrm>
          <a:prstGeom prst="rect">
            <a:avLst/>
          </a:prstGeom>
          <a:noFill/>
          <a:ln>
            <a:noFill/>
          </a:ln>
        </p:spPr>
      </p:pic>
      <p:pic>
        <p:nvPicPr>
          <p:cNvPr id="209" name="Google Shape;209;p21"/>
          <p:cNvPicPr preferRelativeResize="0"/>
          <p:nvPr/>
        </p:nvPicPr>
        <p:blipFill>
          <a:blip r:embed="rId4">
            <a:alphaModFix/>
          </a:blip>
          <a:stretch>
            <a:fillRect/>
          </a:stretch>
        </p:blipFill>
        <p:spPr>
          <a:xfrm>
            <a:off x="6390825" y="942400"/>
            <a:ext cx="2391224" cy="13244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2"/>
          <p:cNvSpPr txBox="1">
            <a:spLocks noGrp="1"/>
          </p:cNvSpPr>
          <p:nvPr>
            <p:ph type="body" idx="1"/>
          </p:nvPr>
        </p:nvSpPr>
        <p:spPr>
          <a:xfrm>
            <a:off x="1243350" y="377125"/>
            <a:ext cx="5405100" cy="1889700"/>
          </a:xfrm>
          <a:prstGeom prst="rect">
            <a:avLst/>
          </a:prstGeom>
        </p:spPr>
        <p:txBody>
          <a:bodyPr spcFirstLastPara="1" wrap="square" lIns="91425" tIns="91425" rIns="91425" bIns="91425" anchor="t" anchorCtr="0">
            <a:noAutofit/>
          </a:bodyPr>
          <a:lstStyle/>
          <a:p>
            <a:pPr marL="457200" lvl="0" indent="-393700" algn="l" rtl="0">
              <a:spcBef>
                <a:spcPts val="0"/>
              </a:spcBef>
              <a:spcAft>
                <a:spcPts val="0"/>
              </a:spcAft>
              <a:buSzPts val="2600"/>
              <a:buAutoNum type="arabicPeriod"/>
            </a:pPr>
            <a:r>
              <a:rPr lang="en-GB" sz="2600">
                <a:solidFill>
                  <a:srgbClr val="FFFFFF"/>
                </a:solidFill>
              </a:rPr>
              <a:t>Lack of sexual health education</a:t>
            </a:r>
            <a:endParaRPr sz="2600">
              <a:solidFill>
                <a:srgbClr val="FFFFFF"/>
              </a:solidFill>
            </a:endParaRPr>
          </a:p>
          <a:p>
            <a:pPr marL="457200" lvl="0" indent="-393700" algn="l" rtl="0">
              <a:spcBef>
                <a:spcPts val="0"/>
              </a:spcBef>
              <a:spcAft>
                <a:spcPts val="0"/>
              </a:spcAft>
              <a:buClr>
                <a:schemeClr val="lt2"/>
              </a:buClr>
              <a:buSzPts val="2600"/>
              <a:buAutoNum type="arabicPeriod"/>
            </a:pPr>
            <a:r>
              <a:rPr lang="en-GB" sz="2600" b="1">
                <a:solidFill>
                  <a:schemeClr val="lt2"/>
                </a:solidFill>
              </a:rPr>
              <a:t>No access to screening</a:t>
            </a:r>
            <a:endParaRPr sz="2600" b="1">
              <a:solidFill>
                <a:schemeClr val="lt2"/>
              </a:solidFill>
            </a:endParaRPr>
          </a:p>
        </p:txBody>
      </p:sp>
      <p:pic>
        <p:nvPicPr>
          <p:cNvPr id="215" name="Google Shape;215;p22"/>
          <p:cNvPicPr preferRelativeResize="0"/>
          <p:nvPr/>
        </p:nvPicPr>
        <p:blipFill>
          <a:blip r:embed="rId3">
            <a:alphaModFix/>
          </a:blip>
          <a:stretch>
            <a:fillRect/>
          </a:stretch>
        </p:blipFill>
        <p:spPr>
          <a:xfrm>
            <a:off x="-12" y="2819400"/>
            <a:ext cx="9144002" cy="1812850"/>
          </a:xfrm>
          <a:prstGeom prst="rect">
            <a:avLst/>
          </a:prstGeom>
          <a:noFill/>
          <a:ln>
            <a:noFill/>
          </a:ln>
        </p:spPr>
      </p:pic>
      <p:pic>
        <p:nvPicPr>
          <p:cNvPr id="216" name="Google Shape;216;p22"/>
          <p:cNvPicPr preferRelativeResize="0"/>
          <p:nvPr/>
        </p:nvPicPr>
        <p:blipFill>
          <a:blip r:embed="rId4">
            <a:alphaModFix/>
          </a:blip>
          <a:stretch>
            <a:fillRect/>
          </a:stretch>
        </p:blipFill>
        <p:spPr>
          <a:xfrm>
            <a:off x="6390825" y="942400"/>
            <a:ext cx="2391224" cy="13244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3"/>
          <p:cNvSpPr txBox="1">
            <a:spLocks noGrp="1"/>
          </p:cNvSpPr>
          <p:nvPr>
            <p:ph type="body" idx="1"/>
          </p:nvPr>
        </p:nvSpPr>
        <p:spPr>
          <a:xfrm>
            <a:off x="1243350" y="377125"/>
            <a:ext cx="5405100" cy="1889700"/>
          </a:xfrm>
          <a:prstGeom prst="rect">
            <a:avLst/>
          </a:prstGeom>
        </p:spPr>
        <p:txBody>
          <a:bodyPr spcFirstLastPara="1" wrap="square" lIns="91425" tIns="91425" rIns="91425" bIns="91425" anchor="t" anchorCtr="0">
            <a:noAutofit/>
          </a:bodyPr>
          <a:lstStyle/>
          <a:p>
            <a:pPr marL="457200" lvl="0" indent="-393700" algn="l" rtl="0">
              <a:spcBef>
                <a:spcPts val="0"/>
              </a:spcBef>
              <a:spcAft>
                <a:spcPts val="0"/>
              </a:spcAft>
              <a:buSzPts val="2600"/>
              <a:buAutoNum type="arabicPeriod"/>
            </a:pPr>
            <a:r>
              <a:rPr lang="en-GB" sz="2600" dirty="0">
                <a:solidFill>
                  <a:srgbClr val="FFFFFF"/>
                </a:solidFill>
              </a:rPr>
              <a:t>Lack of sexual health education</a:t>
            </a:r>
            <a:endParaRPr sz="2600" dirty="0">
              <a:solidFill>
                <a:srgbClr val="FFFFFF"/>
              </a:solidFill>
            </a:endParaRPr>
          </a:p>
          <a:p>
            <a:pPr marL="457200" lvl="0" indent="-393700" algn="l" rtl="0">
              <a:spcBef>
                <a:spcPts val="0"/>
              </a:spcBef>
              <a:spcAft>
                <a:spcPts val="0"/>
              </a:spcAft>
              <a:buSzPts val="2600"/>
              <a:buAutoNum type="arabicPeriod"/>
            </a:pPr>
            <a:r>
              <a:rPr lang="en-GB" sz="2600" dirty="0"/>
              <a:t>No access to screening</a:t>
            </a:r>
            <a:endParaRPr sz="2600" dirty="0"/>
          </a:p>
          <a:p>
            <a:pPr marL="457200" lvl="0" indent="-393700" algn="l" rtl="0">
              <a:spcBef>
                <a:spcPts val="0"/>
              </a:spcBef>
              <a:spcAft>
                <a:spcPts val="0"/>
              </a:spcAft>
              <a:buClr>
                <a:schemeClr val="lt2"/>
              </a:buClr>
              <a:buSzPts val="2600"/>
              <a:buAutoNum type="arabicPeriod"/>
            </a:pPr>
            <a:r>
              <a:rPr lang="en-GB" sz="2600" b="1" dirty="0">
                <a:solidFill>
                  <a:schemeClr val="lt2"/>
                </a:solidFill>
              </a:rPr>
              <a:t>Poorly customized treatment</a:t>
            </a:r>
            <a:endParaRPr sz="2600" b="1" dirty="0">
              <a:solidFill>
                <a:schemeClr val="lt2"/>
              </a:solidFill>
            </a:endParaRPr>
          </a:p>
        </p:txBody>
      </p:sp>
      <p:pic>
        <p:nvPicPr>
          <p:cNvPr id="222" name="Google Shape;222;p23"/>
          <p:cNvPicPr preferRelativeResize="0"/>
          <p:nvPr/>
        </p:nvPicPr>
        <p:blipFill>
          <a:blip r:embed="rId3">
            <a:alphaModFix/>
          </a:blip>
          <a:stretch>
            <a:fillRect/>
          </a:stretch>
        </p:blipFill>
        <p:spPr>
          <a:xfrm>
            <a:off x="-12" y="2819400"/>
            <a:ext cx="9144002" cy="1812850"/>
          </a:xfrm>
          <a:prstGeom prst="rect">
            <a:avLst/>
          </a:prstGeom>
          <a:noFill/>
          <a:ln>
            <a:noFill/>
          </a:ln>
        </p:spPr>
      </p:pic>
      <p:pic>
        <p:nvPicPr>
          <p:cNvPr id="223" name="Google Shape;223;p23"/>
          <p:cNvPicPr preferRelativeResize="0"/>
          <p:nvPr/>
        </p:nvPicPr>
        <p:blipFill>
          <a:blip r:embed="rId4">
            <a:alphaModFix/>
          </a:blip>
          <a:stretch>
            <a:fillRect/>
          </a:stretch>
        </p:blipFill>
        <p:spPr>
          <a:xfrm>
            <a:off x="6390825" y="942400"/>
            <a:ext cx="2391224" cy="13244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24"/>
          <p:cNvPicPr preferRelativeResize="0"/>
          <p:nvPr/>
        </p:nvPicPr>
        <p:blipFill>
          <a:blip r:embed="rId3">
            <a:alphaModFix/>
          </a:blip>
          <a:stretch>
            <a:fillRect/>
          </a:stretch>
        </p:blipFill>
        <p:spPr>
          <a:xfrm>
            <a:off x="1199101" y="407450"/>
            <a:ext cx="7468650" cy="4328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p25"/>
          <p:cNvPicPr preferRelativeResize="0"/>
          <p:nvPr/>
        </p:nvPicPr>
        <p:blipFill rotWithShape="1">
          <a:blip r:embed="rId3">
            <a:alphaModFix/>
          </a:blip>
          <a:srcRect l="-8160" r="8159"/>
          <a:stretch/>
        </p:blipFill>
        <p:spPr>
          <a:xfrm>
            <a:off x="1151625" y="537388"/>
            <a:ext cx="5287276" cy="4068725"/>
          </a:xfrm>
          <a:prstGeom prst="rect">
            <a:avLst/>
          </a:prstGeom>
          <a:noFill/>
          <a:ln>
            <a:noFill/>
          </a:ln>
        </p:spPr>
      </p:pic>
      <p:pic>
        <p:nvPicPr>
          <p:cNvPr id="234" name="Google Shape;234;p25"/>
          <p:cNvPicPr preferRelativeResize="0"/>
          <p:nvPr/>
        </p:nvPicPr>
        <p:blipFill rotWithShape="1">
          <a:blip r:embed="rId4">
            <a:alphaModFix/>
          </a:blip>
          <a:srcRect l="76912" t="11457" r="3222"/>
          <a:stretch/>
        </p:blipFill>
        <p:spPr>
          <a:xfrm>
            <a:off x="6884900" y="537400"/>
            <a:ext cx="1626720" cy="406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pic>
        <p:nvPicPr>
          <p:cNvPr id="239" name="Google Shape;239;p26"/>
          <p:cNvPicPr preferRelativeResize="0"/>
          <p:nvPr/>
        </p:nvPicPr>
        <p:blipFill>
          <a:blip r:embed="rId3">
            <a:alphaModFix/>
          </a:blip>
          <a:stretch>
            <a:fillRect/>
          </a:stretch>
        </p:blipFill>
        <p:spPr>
          <a:xfrm>
            <a:off x="618900" y="2332500"/>
            <a:ext cx="2573351" cy="1912425"/>
          </a:xfrm>
          <a:prstGeom prst="rect">
            <a:avLst/>
          </a:prstGeom>
          <a:noFill/>
          <a:ln>
            <a:noFill/>
          </a:ln>
        </p:spPr>
      </p:pic>
      <p:sp>
        <p:nvSpPr>
          <p:cNvPr id="240" name="Google Shape;240;p26"/>
          <p:cNvSpPr txBox="1"/>
          <p:nvPr/>
        </p:nvSpPr>
        <p:spPr>
          <a:xfrm>
            <a:off x="618900" y="1650675"/>
            <a:ext cx="1917300" cy="559200"/>
          </a:xfrm>
          <a:prstGeom prst="rect">
            <a:avLst/>
          </a:prstGeom>
          <a:solidFill>
            <a:schemeClr val="dk1"/>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000" b="1">
                <a:solidFill>
                  <a:srgbClr val="FFFFFF"/>
                </a:solidFill>
                <a:latin typeface="Lato"/>
                <a:ea typeface="Lato"/>
                <a:cs typeface="Lato"/>
                <a:sym typeface="Lato"/>
              </a:rPr>
              <a:t>Type 1</a:t>
            </a:r>
            <a:endParaRPr sz="3000" b="1">
              <a:solidFill>
                <a:srgbClr val="FFFFFF"/>
              </a:solidFill>
              <a:latin typeface="Lato"/>
              <a:ea typeface="Lato"/>
              <a:cs typeface="Lato"/>
              <a:sym typeface="Lato"/>
            </a:endParaRPr>
          </a:p>
        </p:txBody>
      </p:sp>
      <p:pic>
        <p:nvPicPr>
          <p:cNvPr id="241" name="Google Shape;241;p26"/>
          <p:cNvPicPr preferRelativeResize="0"/>
          <p:nvPr/>
        </p:nvPicPr>
        <p:blipFill>
          <a:blip r:embed="rId4">
            <a:alphaModFix/>
          </a:blip>
          <a:stretch>
            <a:fillRect/>
          </a:stretch>
        </p:blipFill>
        <p:spPr>
          <a:xfrm>
            <a:off x="6831075" y="2372288"/>
            <a:ext cx="1498775" cy="2001850"/>
          </a:xfrm>
          <a:prstGeom prst="rect">
            <a:avLst/>
          </a:prstGeom>
          <a:noFill/>
          <a:ln>
            <a:noFill/>
          </a:ln>
        </p:spPr>
      </p:pic>
      <p:pic>
        <p:nvPicPr>
          <p:cNvPr id="242" name="Google Shape;242;p26"/>
          <p:cNvPicPr preferRelativeResize="0"/>
          <p:nvPr/>
        </p:nvPicPr>
        <p:blipFill rotWithShape="1">
          <a:blip r:embed="rId5">
            <a:alphaModFix/>
          </a:blip>
          <a:srcRect l="2392" r="2686" b="2248"/>
          <a:stretch/>
        </p:blipFill>
        <p:spPr>
          <a:xfrm>
            <a:off x="4095750" y="2325225"/>
            <a:ext cx="1538300" cy="2048900"/>
          </a:xfrm>
          <a:prstGeom prst="rect">
            <a:avLst/>
          </a:prstGeom>
          <a:noFill/>
          <a:ln>
            <a:noFill/>
          </a:ln>
        </p:spPr>
      </p:pic>
      <p:sp>
        <p:nvSpPr>
          <p:cNvPr id="243" name="Google Shape;243;p26"/>
          <p:cNvSpPr txBox="1">
            <a:spLocks noGrp="1"/>
          </p:cNvSpPr>
          <p:nvPr>
            <p:ph type="title"/>
          </p:nvPr>
        </p:nvSpPr>
        <p:spPr>
          <a:xfrm>
            <a:off x="1297500" y="393750"/>
            <a:ext cx="7503600" cy="11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5400" b="1">
                <a:solidFill>
                  <a:schemeClr val="lt2"/>
                </a:solidFill>
              </a:rPr>
              <a:t>Cervix Types</a:t>
            </a:r>
            <a:endParaRPr sz="3000" b="1"/>
          </a:p>
        </p:txBody>
      </p:sp>
      <p:sp>
        <p:nvSpPr>
          <p:cNvPr id="244" name="Google Shape;244;p26"/>
          <p:cNvSpPr txBox="1"/>
          <p:nvPr/>
        </p:nvSpPr>
        <p:spPr>
          <a:xfrm>
            <a:off x="4033500" y="1650675"/>
            <a:ext cx="1917300" cy="559200"/>
          </a:xfrm>
          <a:prstGeom prst="rect">
            <a:avLst/>
          </a:prstGeom>
          <a:solidFill>
            <a:schemeClr val="dk1"/>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000" b="1">
                <a:solidFill>
                  <a:srgbClr val="FFFFFF"/>
                </a:solidFill>
                <a:latin typeface="Lato"/>
                <a:ea typeface="Lato"/>
                <a:cs typeface="Lato"/>
                <a:sym typeface="Lato"/>
              </a:rPr>
              <a:t>Type 2</a:t>
            </a:r>
            <a:endParaRPr sz="3000" b="1">
              <a:solidFill>
                <a:srgbClr val="FFFFFF"/>
              </a:solidFill>
              <a:latin typeface="Lato"/>
              <a:ea typeface="Lato"/>
              <a:cs typeface="Lato"/>
              <a:sym typeface="Lato"/>
            </a:endParaRPr>
          </a:p>
        </p:txBody>
      </p:sp>
      <p:sp>
        <p:nvSpPr>
          <p:cNvPr id="245" name="Google Shape;245;p26"/>
          <p:cNvSpPr txBox="1"/>
          <p:nvPr/>
        </p:nvSpPr>
        <p:spPr>
          <a:xfrm>
            <a:off x="6831075" y="1650675"/>
            <a:ext cx="1917300" cy="559200"/>
          </a:xfrm>
          <a:prstGeom prst="rect">
            <a:avLst/>
          </a:prstGeom>
          <a:solidFill>
            <a:schemeClr val="dk1"/>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000" b="1">
                <a:solidFill>
                  <a:srgbClr val="FFFFFF"/>
                </a:solidFill>
                <a:latin typeface="Lato"/>
                <a:ea typeface="Lato"/>
                <a:cs typeface="Lato"/>
                <a:sym typeface="Lato"/>
              </a:rPr>
              <a:t>Type 3</a:t>
            </a:r>
            <a:endParaRPr sz="3000" b="1">
              <a:solidFill>
                <a:srgbClr val="FFFFFF"/>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1466</Words>
  <Application>Microsoft Macintosh PowerPoint</Application>
  <PresentationFormat>On-screen Show (16:9)</PresentationFormat>
  <Paragraphs>203</Paragraphs>
  <Slides>35</Slides>
  <Notes>35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Montserrat</vt:lpstr>
      <vt:lpstr>Roboto</vt:lpstr>
      <vt:lpstr>MS Gothic</vt:lpstr>
      <vt:lpstr>Lato</vt:lpstr>
      <vt:lpstr>Cambria</vt:lpstr>
      <vt:lpstr>Times New Roman</vt:lpstr>
      <vt:lpstr>Arial</vt:lpstr>
      <vt:lpstr>Maven Pro</vt:lpstr>
      <vt:lpstr>Focus</vt:lpstr>
      <vt:lpstr>Her AI </vt:lpstr>
      <vt:lpstr>Motivation  </vt:lpstr>
      <vt:lpstr>PowerPoint Presentation</vt:lpstr>
      <vt:lpstr>PowerPoint Presentation</vt:lpstr>
      <vt:lpstr>PowerPoint Presentation</vt:lpstr>
      <vt:lpstr>PowerPoint Presentation</vt:lpstr>
      <vt:lpstr>PowerPoint Presentation</vt:lpstr>
      <vt:lpstr>PowerPoint Presentation</vt:lpstr>
      <vt:lpstr>Cervix Types</vt:lpstr>
      <vt:lpstr>Solution: HerAI  1. Cervical cancer risk prediction (linear SVC)   2. Cervix position classification (CNN)</vt:lpstr>
      <vt:lpstr>INPUT  8000 .jpg images</vt:lpstr>
      <vt:lpstr>MODEL 1: Cervix type classification</vt:lpstr>
      <vt:lpstr>Segmentation </vt:lpstr>
      <vt:lpstr>Segmentation </vt:lpstr>
      <vt:lpstr>Segmentation </vt:lpstr>
      <vt:lpstr>Segmentation </vt:lpstr>
      <vt:lpstr>INPUT N = 858 (55 with cervical cancer)</vt:lpstr>
      <vt:lpstr>INPUT N = 858 (55 with cervical cancer)</vt:lpstr>
      <vt:lpstr>INPUT N = 858 (55 with cervical cancer)</vt:lpstr>
      <vt:lpstr>INPUT N = 858 (55 with cervical cancer)</vt:lpstr>
      <vt:lpstr>INPUT N = 858 (55 with cervical cancer)</vt:lpstr>
      <vt:lpstr>INPUT N = 858 (55 with cervical cancer)</vt:lpstr>
      <vt:lpstr>INPUT N = 858 (55 with cervical cancer)</vt:lpstr>
      <vt:lpstr>INPUT N = 858 (55 with cervical cancer)</vt:lpstr>
      <vt:lpstr>Project timeline: Cervix shape Classification (CNN)</vt:lpstr>
      <vt:lpstr>Project timeline: Cervix shape Classification (CNN)</vt:lpstr>
      <vt:lpstr>Project timeline: Cervix shape Classification (CNN)</vt:lpstr>
      <vt:lpstr>Project timeline: Cervix shape Classification (CNN)</vt:lpstr>
      <vt:lpstr>Project timeline: Cervix shape Classification (CNN)</vt:lpstr>
      <vt:lpstr>Project timeline: risk prediction score (linear SVC)</vt:lpstr>
      <vt:lpstr>Project timeline: risk prediction score (linear SVC)</vt:lpstr>
      <vt:lpstr>Project timeline: risk prediction score (linear SVC)</vt:lpstr>
      <vt:lpstr>Team</vt:lpstr>
      <vt:lpstr>Thank you    AI4Good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 AI </dc:title>
  <cp:lastModifiedBy>Nadia Blostein</cp:lastModifiedBy>
  <cp:revision>3</cp:revision>
  <dcterms:modified xsi:type="dcterms:W3CDTF">2020-08-15T13:11:32Z</dcterms:modified>
</cp:coreProperties>
</file>